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3" r:id="rId3"/>
  </p:sldMasterIdLst>
  <p:notesMasterIdLst>
    <p:notesMasterId r:id="rId35"/>
  </p:notesMasterIdLst>
  <p:sldIdLst>
    <p:sldId id="256" r:id="rId4"/>
    <p:sldId id="368" r:id="rId5"/>
    <p:sldId id="369" r:id="rId6"/>
    <p:sldId id="432" r:id="rId7"/>
    <p:sldId id="407" r:id="rId8"/>
    <p:sldId id="394" r:id="rId9"/>
    <p:sldId id="433" r:id="rId10"/>
    <p:sldId id="409" r:id="rId11"/>
    <p:sldId id="410" r:id="rId12"/>
    <p:sldId id="411" r:id="rId13"/>
    <p:sldId id="412" r:id="rId14"/>
    <p:sldId id="413" r:id="rId15"/>
    <p:sldId id="434" r:id="rId16"/>
    <p:sldId id="414" r:id="rId17"/>
    <p:sldId id="415" r:id="rId18"/>
    <p:sldId id="416" r:id="rId19"/>
    <p:sldId id="417" r:id="rId20"/>
    <p:sldId id="418" r:id="rId21"/>
    <p:sldId id="419" r:id="rId22"/>
    <p:sldId id="420" r:id="rId23"/>
    <p:sldId id="422" r:id="rId24"/>
    <p:sldId id="423" r:id="rId25"/>
    <p:sldId id="424" r:id="rId26"/>
    <p:sldId id="425" r:id="rId27"/>
    <p:sldId id="426" r:id="rId28"/>
    <p:sldId id="396" r:id="rId29"/>
    <p:sldId id="428" r:id="rId30"/>
    <p:sldId id="430" r:id="rId31"/>
    <p:sldId id="431" r:id="rId32"/>
    <p:sldId id="406" r:id="rId33"/>
    <p:sldId id="405" r:id="rId34"/>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14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27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41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55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5698" algn="l" defTabSz="914279" rtl="0" eaLnBrk="1" latinLnBrk="0" hangingPunct="1">
      <a:defRPr kern="1200">
        <a:solidFill>
          <a:schemeClr val="tx1"/>
        </a:solidFill>
        <a:latin typeface="Arial" pitchFamily="34" charset="0"/>
        <a:ea typeface="宋体" pitchFamily="2" charset="-122"/>
        <a:cs typeface="+mn-cs"/>
      </a:defRPr>
    </a:lvl6pPr>
    <a:lvl7pPr marL="2742838" algn="l" defTabSz="914279" rtl="0" eaLnBrk="1" latinLnBrk="0" hangingPunct="1">
      <a:defRPr kern="1200">
        <a:solidFill>
          <a:schemeClr val="tx1"/>
        </a:solidFill>
        <a:latin typeface="Arial" pitchFamily="34" charset="0"/>
        <a:ea typeface="宋体" pitchFamily="2" charset="-122"/>
        <a:cs typeface="+mn-cs"/>
      </a:defRPr>
    </a:lvl7pPr>
    <a:lvl8pPr marL="3199978" algn="l" defTabSz="914279" rtl="0" eaLnBrk="1" latinLnBrk="0" hangingPunct="1">
      <a:defRPr kern="1200">
        <a:solidFill>
          <a:schemeClr val="tx1"/>
        </a:solidFill>
        <a:latin typeface="Arial" pitchFamily="34" charset="0"/>
        <a:ea typeface="宋体" pitchFamily="2" charset="-122"/>
        <a:cs typeface="+mn-cs"/>
      </a:defRPr>
    </a:lvl8pPr>
    <a:lvl9pPr marL="3657117" algn="l" defTabSz="914279"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59">
          <p15:clr>
            <a:srgbClr val="A4A3A4"/>
          </p15:clr>
        </p15:guide>
        <p15:guide id="2" pos="38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1A3D0"/>
    <a:srgbClr val="0067AC"/>
    <a:srgbClr val="F8F8F8"/>
    <a:srgbClr val="D01C63"/>
    <a:srgbClr val="FF0000"/>
    <a:srgbClr val="DDDDDD"/>
    <a:srgbClr val="A9BECB"/>
    <a:srgbClr val="F595D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08" d="100"/>
          <a:sy n="108" d="100"/>
        </p:scale>
        <p:origin x="-636" y="-78"/>
      </p:cViewPr>
      <p:guideLst>
        <p:guide orient="horz" pos="2159"/>
        <p:guide pos="386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tx>
        <c:rich>
          <a:bodyPr/>
          <a:lstStyle/>
          <a:p>
            <a:pPr>
              <a:defRPr/>
            </a:pPr>
            <a:r>
              <a:rPr lang="zh-CN" altLang="en-US" dirty="0" smtClean="0"/>
              <a:t>累计预缴应纳税所得额</a:t>
            </a:r>
            <a:endParaRPr lang="zh-CN" altLang="en-US" dirty="0"/>
          </a:p>
        </c:rich>
      </c:tx>
      <c:layout/>
    </c:title>
    <c:plotArea>
      <c:layout/>
      <c:barChart>
        <c:barDir val="col"/>
        <c:grouping val="stacked"/>
        <c:ser>
          <c:idx val="0"/>
          <c:order val="0"/>
          <c:tx>
            <c:strRef>
              <c:f>Sheet1!$B$1</c:f>
              <c:strCache>
                <c:ptCount val="1"/>
                <c:pt idx="0">
                  <c:v>累计税额</c:v>
                </c:pt>
              </c:strCache>
            </c:strRef>
          </c:tx>
          <c:cat>
            <c:strRef>
              <c:f>Sheet1!$A$2:$A$6</c:f>
              <c:strCache>
                <c:ptCount val="5"/>
                <c:pt idx="0">
                  <c:v>1月</c:v>
                </c:pt>
                <c:pt idx="1">
                  <c:v>2月</c:v>
                </c:pt>
                <c:pt idx="2">
                  <c:v>3月</c:v>
                </c:pt>
                <c:pt idx="3">
                  <c:v>……月</c:v>
                </c:pt>
                <c:pt idx="4">
                  <c:v>12月</c:v>
                </c:pt>
              </c:strCache>
            </c:strRef>
          </c:cat>
          <c:val>
            <c:numRef>
              <c:f>Sheet1!$B$2:$B$6</c:f>
              <c:numCache>
                <c:formatCode>General</c:formatCode>
                <c:ptCount val="5"/>
                <c:pt idx="0">
                  <c:v>2000</c:v>
                </c:pt>
                <c:pt idx="1">
                  <c:v>4000</c:v>
                </c:pt>
                <c:pt idx="2">
                  <c:v>6000</c:v>
                </c:pt>
                <c:pt idx="3">
                  <c:v>14000</c:v>
                </c:pt>
                <c:pt idx="4">
                  <c:v>24000</c:v>
                </c:pt>
              </c:numCache>
            </c:numRef>
          </c:val>
        </c:ser>
        <c:ser>
          <c:idx val="1"/>
          <c:order val="1"/>
          <c:tx>
            <c:strRef>
              <c:f>Sheet1!$C$1</c:f>
              <c:strCache>
                <c:ptCount val="1"/>
                <c:pt idx="0">
                  <c:v>累计收入</c:v>
                </c:pt>
              </c:strCache>
            </c:strRef>
          </c:tx>
          <c:spPr>
            <a:solidFill>
              <a:srgbClr val="0070C0"/>
            </a:solidFill>
          </c:spPr>
          <c:cat>
            <c:strRef>
              <c:f>Sheet1!$A$2:$A$6</c:f>
              <c:strCache>
                <c:ptCount val="5"/>
                <c:pt idx="0">
                  <c:v>1月</c:v>
                </c:pt>
                <c:pt idx="1">
                  <c:v>2月</c:v>
                </c:pt>
                <c:pt idx="2">
                  <c:v>3月</c:v>
                </c:pt>
                <c:pt idx="3">
                  <c:v>……月</c:v>
                </c:pt>
                <c:pt idx="4">
                  <c:v>12月</c:v>
                </c:pt>
              </c:strCache>
            </c:strRef>
          </c:cat>
          <c:val>
            <c:numRef>
              <c:f>Sheet1!$C$2:$C$6</c:f>
              <c:numCache>
                <c:formatCode>General</c:formatCode>
                <c:ptCount val="5"/>
                <c:pt idx="0">
                  <c:v>10000</c:v>
                </c:pt>
                <c:pt idx="1">
                  <c:v>20000</c:v>
                </c:pt>
                <c:pt idx="2">
                  <c:v>30000</c:v>
                </c:pt>
                <c:pt idx="3">
                  <c:v>70000</c:v>
                </c:pt>
                <c:pt idx="4">
                  <c:v>120000</c:v>
                </c:pt>
              </c:numCache>
            </c:numRef>
          </c:val>
        </c:ser>
        <c:gapWidth val="75"/>
        <c:overlap val="100"/>
        <c:axId val="137656960"/>
        <c:axId val="137814400"/>
      </c:barChart>
      <c:catAx>
        <c:axId val="137656960"/>
        <c:scaling>
          <c:orientation val="minMax"/>
        </c:scaling>
        <c:axPos val="b"/>
        <c:majorTickMark val="none"/>
        <c:tickLblPos val="nextTo"/>
        <c:crossAx val="137814400"/>
        <c:crosses val="autoZero"/>
        <c:auto val="1"/>
        <c:lblAlgn val="ctr"/>
        <c:lblOffset val="100"/>
      </c:catAx>
      <c:valAx>
        <c:axId val="137814400"/>
        <c:scaling>
          <c:orientation val="minMax"/>
        </c:scaling>
        <c:axPos val="l"/>
        <c:majorGridlines/>
        <c:numFmt formatCode="General" sourceLinked="1"/>
        <c:majorTickMark val="none"/>
        <c:tickLblPos val="nextTo"/>
        <c:spPr>
          <a:ln w="9525">
            <a:noFill/>
          </a:ln>
        </c:spPr>
        <c:crossAx val="137656960"/>
        <c:crosses val="autoZero"/>
        <c:crossBetween val="between"/>
      </c:valAx>
    </c:plotArea>
    <c:legend>
      <c:legendPos val="b"/>
      <c:layout/>
    </c:legend>
    <c:plotVisOnly val="1"/>
    <c:dispBlanksAs val="gap"/>
  </c:chart>
  <c:txPr>
    <a:bodyPr/>
    <a:lstStyle/>
    <a:p>
      <a:pPr>
        <a:defRPr sz="1800"/>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2018/10/29</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xmlns=""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14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279"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419"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559"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5698" algn="l" defTabSz="914279" rtl="0" eaLnBrk="1" latinLnBrk="0" hangingPunct="1">
      <a:defRPr sz="1200" kern="1200">
        <a:solidFill>
          <a:schemeClr val="tx1"/>
        </a:solidFill>
        <a:latin typeface="+mn-lt"/>
        <a:ea typeface="+mn-ea"/>
        <a:cs typeface="+mn-cs"/>
      </a:defRPr>
    </a:lvl6pPr>
    <a:lvl7pPr marL="2742838" algn="l" defTabSz="914279" rtl="0" eaLnBrk="1" latinLnBrk="0" hangingPunct="1">
      <a:defRPr sz="1200" kern="1200">
        <a:solidFill>
          <a:schemeClr val="tx1"/>
        </a:solidFill>
        <a:latin typeface="+mn-lt"/>
        <a:ea typeface="+mn-ea"/>
        <a:cs typeface="+mn-cs"/>
      </a:defRPr>
    </a:lvl7pPr>
    <a:lvl8pPr marL="3199978" algn="l" defTabSz="914279" rtl="0" eaLnBrk="1" latinLnBrk="0" hangingPunct="1">
      <a:defRPr sz="1200" kern="1200">
        <a:solidFill>
          <a:schemeClr val="tx1"/>
        </a:solidFill>
        <a:latin typeface="+mn-lt"/>
        <a:ea typeface="+mn-ea"/>
        <a:cs typeface="+mn-cs"/>
      </a:defRPr>
    </a:lvl8pPr>
    <a:lvl9pPr marL="3657117" algn="l" defTabSz="91427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a:t>
            </a:fld>
            <a:endParaRPr lang="en-US"/>
          </a:p>
        </p:txBody>
      </p:sp>
    </p:spTree>
    <p:extLst>
      <p:ext uri="{BB962C8B-B14F-4D97-AF65-F5344CB8AC3E}">
        <p14:creationId xmlns:p14="http://schemas.microsoft.com/office/powerpoint/2010/main" xmlns="" val="2233865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xmlns="" val="1252692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xmlns="" val="1252692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xmlns="" val="2712454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xmlns="" val="2712454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xmlns="" val="12516983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xmlns="" val="2789220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xmlns="" val="15872984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xmlns="" val="38721381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xmlns="" val="3367396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xmlns="" val="3367396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a:t>
            </a:fld>
            <a:endParaRPr lang="en-US"/>
          </a:p>
        </p:txBody>
      </p:sp>
    </p:spTree>
    <p:extLst>
      <p:ext uri="{BB962C8B-B14F-4D97-AF65-F5344CB8AC3E}">
        <p14:creationId xmlns:p14="http://schemas.microsoft.com/office/powerpoint/2010/main" xmlns="" val="3898002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xmlns="" val="3367396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21</a:t>
            </a:fld>
            <a:endParaRPr lang="en-US"/>
          </a:p>
        </p:txBody>
      </p:sp>
    </p:spTree>
    <p:extLst>
      <p:ext uri="{BB962C8B-B14F-4D97-AF65-F5344CB8AC3E}">
        <p14:creationId xmlns:p14="http://schemas.microsoft.com/office/powerpoint/2010/main" xmlns="" val="33673963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22</a:t>
            </a:fld>
            <a:endParaRPr lang="en-US"/>
          </a:p>
        </p:txBody>
      </p:sp>
    </p:spTree>
    <p:extLst>
      <p:ext uri="{BB962C8B-B14F-4D97-AF65-F5344CB8AC3E}">
        <p14:creationId xmlns:p14="http://schemas.microsoft.com/office/powerpoint/2010/main" xmlns="" val="33673963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23</a:t>
            </a:fld>
            <a:endParaRPr lang="en-US"/>
          </a:p>
        </p:txBody>
      </p:sp>
    </p:spTree>
    <p:extLst>
      <p:ext uri="{BB962C8B-B14F-4D97-AF65-F5344CB8AC3E}">
        <p14:creationId xmlns:p14="http://schemas.microsoft.com/office/powerpoint/2010/main" xmlns="" val="33673963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24</a:t>
            </a:fld>
            <a:endParaRPr lang="en-US"/>
          </a:p>
        </p:txBody>
      </p:sp>
    </p:spTree>
    <p:extLst>
      <p:ext uri="{BB962C8B-B14F-4D97-AF65-F5344CB8AC3E}">
        <p14:creationId xmlns:p14="http://schemas.microsoft.com/office/powerpoint/2010/main" xmlns="" val="33673963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xmlns="" val="12516983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26</a:t>
            </a:fld>
            <a:endParaRPr lang="en-US"/>
          </a:p>
        </p:txBody>
      </p:sp>
    </p:spTree>
    <p:extLst>
      <p:ext uri="{BB962C8B-B14F-4D97-AF65-F5344CB8AC3E}">
        <p14:creationId xmlns:p14="http://schemas.microsoft.com/office/powerpoint/2010/main" xmlns="" val="27892203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27</a:t>
            </a:fld>
            <a:endParaRPr lang="en-US"/>
          </a:p>
        </p:txBody>
      </p:sp>
    </p:spTree>
    <p:extLst>
      <p:ext uri="{BB962C8B-B14F-4D97-AF65-F5344CB8AC3E}">
        <p14:creationId xmlns:p14="http://schemas.microsoft.com/office/powerpoint/2010/main" xmlns="" val="27892203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28</a:t>
            </a:fld>
            <a:endParaRPr lang="en-US"/>
          </a:p>
        </p:txBody>
      </p:sp>
    </p:spTree>
    <p:extLst>
      <p:ext uri="{BB962C8B-B14F-4D97-AF65-F5344CB8AC3E}">
        <p14:creationId xmlns:p14="http://schemas.microsoft.com/office/powerpoint/2010/main" xmlns="" val="27892203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29</a:t>
            </a:fld>
            <a:endParaRPr lang="en-US"/>
          </a:p>
        </p:txBody>
      </p:sp>
    </p:spTree>
    <p:extLst>
      <p:ext uri="{BB962C8B-B14F-4D97-AF65-F5344CB8AC3E}">
        <p14:creationId xmlns:p14="http://schemas.microsoft.com/office/powerpoint/2010/main" xmlns="" val="1251698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a:t>
            </a:fld>
            <a:endParaRPr lang="en-US"/>
          </a:p>
        </p:txBody>
      </p:sp>
    </p:spTree>
    <p:extLst>
      <p:ext uri="{BB962C8B-B14F-4D97-AF65-F5344CB8AC3E}">
        <p14:creationId xmlns:p14="http://schemas.microsoft.com/office/powerpoint/2010/main" xmlns="" val="37885102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30</a:t>
            </a:fld>
            <a:endParaRPr lang="en-US"/>
          </a:p>
        </p:txBody>
      </p:sp>
    </p:spTree>
    <p:extLst>
      <p:ext uri="{BB962C8B-B14F-4D97-AF65-F5344CB8AC3E}">
        <p14:creationId xmlns:p14="http://schemas.microsoft.com/office/powerpoint/2010/main" xmlns="" val="33673963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31</a:t>
            </a:fld>
            <a:endParaRPr lang="en-US"/>
          </a:p>
        </p:txBody>
      </p:sp>
    </p:spTree>
    <p:extLst>
      <p:ext uri="{BB962C8B-B14F-4D97-AF65-F5344CB8AC3E}">
        <p14:creationId xmlns:p14="http://schemas.microsoft.com/office/powerpoint/2010/main" xmlns="" val="1093891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xmlns="" val="1587298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xmlns="" val="3367396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xmlns="" val="1587298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xmlns="" val="2482839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xmlns="" val="1251698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xmlns="" val="2712454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796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9163" cy="1752600"/>
          </a:xfrm>
        </p:spPr>
        <p:txBody>
          <a:bodyPr/>
          <a:lstStyle>
            <a:lvl1pPr marL="0" indent="0" algn="ctr">
              <a:buNone/>
              <a:defRPr/>
            </a:lvl1pPr>
            <a:lvl2pPr marL="457140" indent="0" algn="ctr">
              <a:buNone/>
              <a:defRPr/>
            </a:lvl2pPr>
            <a:lvl3pPr marL="914279" indent="0" algn="ctr">
              <a:buNone/>
              <a:defRPr/>
            </a:lvl3pPr>
            <a:lvl4pPr marL="1371419" indent="0" algn="ctr">
              <a:buNone/>
              <a:defRPr/>
            </a:lvl4pPr>
            <a:lvl5pPr marL="1828559" indent="0" algn="ctr">
              <a:buNone/>
              <a:defRPr/>
            </a:lvl5pPr>
            <a:lvl6pPr marL="2285698" indent="0" algn="ctr">
              <a:buNone/>
              <a:defRPr/>
            </a:lvl6pPr>
            <a:lvl7pPr marL="2742838" indent="0" algn="ctr">
              <a:buNone/>
              <a:defRPr/>
            </a:lvl7pPr>
            <a:lvl8pPr marL="3199978" indent="0" algn="ctr">
              <a:buNone/>
              <a:defRPr/>
            </a:lvl8pPr>
            <a:lvl9pPr marL="3657117" indent="0" algn="ctr">
              <a:buNone/>
              <a:defRPr/>
            </a:lvl9pPr>
          </a:lstStyle>
          <a:p>
            <a:r>
              <a:rPr lang="zh-CN" altLang="en-US"/>
              <a:t>单击此处编辑母版副标题样式</a:t>
            </a:r>
          </a:p>
        </p:txBody>
      </p:sp>
    </p:spTree>
    <p:extLst>
      <p:ext uri="{BB962C8B-B14F-4D97-AF65-F5344CB8AC3E}">
        <p14:creationId xmlns:p14="http://schemas.microsoft.com/office/powerpoint/2010/main" xmlns="" val="375005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4" y="908051"/>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1" y="908051"/>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15937526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796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9163" cy="1752600"/>
          </a:xfrm>
        </p:spPr>
        <p:txBody>
          <a:bodyPr/>
          <a:lstStyle>
            <a:lvl1pPr marL="0" indent="0" algn="ctr">
              <a:buNone/>
              <a:defRPr/>
            </a:lvl1pPr>
            <a:lvl2pPr marL="457140" indent="0" algn="ctr">
              <a:buNone/>
              <a:defRPr/>
            </a:lvl2pPr>
            <a:lvl3pPr marL="914279" indent="0" algn="ctr">
              <a:buNone/>
              <a:defRPr/>
            </a:lvl3pPr>
            <a:lvl4pPr marL="1371419" indent="0" algn="ctr">
              <a:buNone/>
              <a:defRPr/>
            </a:lvl4pPr>
            <a:lvl5pPr marL="1828559" indent="0" algn="ctr">
              <a:buNone/>
              <a:defRPr/>
            </a:lvl5pPr>
            <a:lvl6pPr marL="2285698" indent="0" algn="ctr">
              <a:buNone/>
              <a:defRPr/>
            </a:lvl6pPr>
            <a:lvl7pPr marL="2742838" indent="0" algn="ctr">
              <a:buNone/>
              <a:defRPr/>
            </a:lvl7pPr>
            <a:lvl8pPr marL="3199978" indent="0" algn="ctr">
              <a:buNone/>
              <a:defRPr/>
            </a:lvl8pPr>
            <a:lvl9pPr marL="3657117" indent="0" algn="ctr">
              <a:buNone/>
              <a:defRPr/>
            </a:lvl9pPr>
          </a:lstStyle>
          <a:p>
            <a:r>
              <a:rPr lang="zh-CN" altLang="en-US"/>
              <a:t>单击此处编辑母版副标题样式</a:t>
            </a:r>
          </a:p>
        </p:txBody>
      </p:sp>
    </p:spTree>
    <p:extLst>
      <p:ext uri="{BB962C8B-B14F-4D97-AF65-F5344CB8AC3E}">
        <p14:creationId xmlns:p14="http://schemas.microsoft.com/office/powerpoint/2010/main" xmlns="" val="2111399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2319585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4" y="2906714"/>
            <a:ext cx="10366375" cy="1500187"/>
          </a:xfrm>
        </p:spPr>
        <p:txBody>
          <a:bodyPr anchor="b"/>
          <a:lstStyle>
            <a:lvl1pPr marL="0" indent="0">
              <a:buNone/>
              <a:defRPr sz="2000"/>
            </a:lvl1pPr>
            <a:lvl2pPr marL="457140" indent="0">
              <a:buNone/>
              <a:defRPr sz="1800"/>
            </a:lvl2pPr>
            <a:lvl3pPr marL="914279" indent="0">
              <a:buNone/>
              <a:defRPr sz="1600"/>
            </a:lvl3pPr>
            <a:lvl4pPr marL="1371419" indent="0">
              <a:buNone/>
              <a:defRPr sz="1400"/>
            </a:lvl4pPr>
            <a:lvl5pPr marL="1828559" indent="0">
              <a:buNone/>
              <a:defRPr sz="1400"/>
            </a:lvl5pPr>
            <a:lvl6pPr marL="2285698" indent="0">
              <a:buNone/>
              <a:defRPr sz="1400"/>
            </a:lvl6pPr>
            <a:lvl7pPr marL="2742838" indent="0">
              <a:buNone/>
              <a:defRPr sz="1400"/>
            </a:lvl7pPr>
            <a:lvl8pPr marL="3199978" indent="0">
              <a:buNone/>
              <a:defRPr sz="1400"/>
            </a:lvl8pPr>
            <a:lvl9pPr marL="3657117" indent="0">
              <a:buNone/>
              <a:defRPr sz="1400"/>
            </a:lvl9pPr>
          </a:lstStyle>
          <a:p>
            <a:pPr lvl="0"/>
            <a:r>
              <a:rPr lang="zh-CN" altLang="en-US"/>
              <a:t>单击此处编辑母版文本样式</a:t>
            </a:r>
          </a:p>
        </p:txBody>
      </p:sp>
    </p:spTree>
    <p:extLst>
      <p:ext uri="{BB962C8B-B14F-4D97-AF65-F5344CB8AC3E}">
        <p14:creationId xmlns:p14="http://schemas.microsoft.com/office/powerpoint/2010/main" xmlns="" val="40112938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9" y="1600201"/>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875254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1" y="1535113"/>
            <a:ext cx="5389563" cy="639762"/>
          </a:xfrm>
        </p:spPr>
        <p:txBody>
          <a:bodyPr anchor="b"/>
          <a:lstStyle>
            <a:lvl1pPr marL="0" indent="0">
              <a:buNone/>
              <a:defRPr sz="2400" b="1"/>
            </a:lvl1pPr>
            <a:lvl2pPr marL="457140" indent="0">
              <a:buNone/>
              <a:defRPr sz="2000" b="1"/>
            </a:lvl2pPr>
            <a:lvl3pPr marL="914279" indent="0">
              <a:buNone/>
              <a:defRPr sz="1800" b="1"/>
            </a:lvl3pPr>
            <a:lvl4pPr marL="1371419" indent="0">
              <a:buNone/>
              <a:defRPr sz="1600" b="1"/>
            </a:lvl4pPr>
            <a:lvl5pPr marL="1828559" indent="0">
              <a:buNone/>
              <a:defRPr sz="1600" b="1"/>
            </a:lvl5pPr>
            <a:lvl6pPr marL="2285698" indent="0">
              <a:buNone/>
              <a:defRPr sz="1600" b="1"/>
            </a:lvl6pPr>
            <a:lvl7pPr marL="2742838" indent="0">
              <a:buNone/>
              <a:defRPr sz="1600" b="1"/>
            </a:lvl7pPr>
            <a:lvl8pPr marL="3199978" indent="0">
              <a:buNone/>
              <a:defRPr sz="1600" b="1"/>
            </a:lvl8pPr>
            <a:lvl9pPr marL="3657117"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1"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140" indent="0">
              <a:buNone/>
              <a:defRPr sz="2000" b="1"/>
            </a:lvl2pPr>
            <a:lvl3pPr marL="914279" indent="0">
              <a:buNone/>
              <a:defRPr sz="1800" b="1"/>
            </a:lvl3pPr>
            <a:lvl4pPr marL="1371419" indent="0">
              <a:buNone/>
              <a:defRPr sz="1600" b="1"/>
            </a:lvl4pPr>
            <a:lvl5pPr marL="1828559" indent="0">
              <a:buNone/>
              <a:defRPr sz="1600" b="1"/>
            </a:lvl5pPr>
            <a:lvl6pPr marL="2285698" indent="0">
              <a:buNone/>
              <a:defRPr sz="1600" b="1"/>
            </a:lvl6pPr>
            <a:lvl7pPr marL="2742838" indent="0">
              <a:buNone/>
              <a:defRPr sz="1600" b="1"/>
            </a:lvl7pPr>
            <a:lvl8pPr marL="3199978" indent="0">
              <a:buNone/>
              <a:defRPr sz="1600" b="1"/>
            </a:lvl8pPr>
            <a:lvl9pPr marL="3657117"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272096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xmlns="" val="7514145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323402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1" y="273051"/>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1"/>
            <a:ext cx="4013200" cy="4691063"/>
          </a:xfrm>
        </p:spPr>
        <p:txBody>
          <a:bodyPr/>
          <a:lstStyle>
            <a:lvl1pPr marL="0" indent="0">
              <a:buNone/>
              <a:defRPr sz="1400"/>
            </a:lvl1pPr>
            <a:lvl2pPr marL="457140" indent="0">
              <a:buNone/>
              <a:defRPr sz="1200"/>
            </a:lvl2pPr>
            <a:lvl3pPr marL="914279" indent="0">
              <a:buNone/>
              <a:defRPr sz="1000"/>
            </a:lvl3pPr>
            <a:lvl4pPr marL="1371419" indent="0">
              <a:buNone/>
              <a:defRPr sz="900"/>
            </a:lvl4pPr>
            <a:lvl5pPr marL="1828559" indent="0">
              <a:buNone/>
              <a:defRPr sz="900"/>
            </a:lvl5pPr>
            <a:lvl6pPr marL="2285698" indent="0">
              <a:buNone/>
              <a:defRPr sz="900"/>
            </a:lvl6pPr>
            <a:lvl7pPr marL="2742838" indent="0">
              <a:buNone/>
              <a:defRPr sz="900"/>
            </a:lvl7pPr>
            <a:lvl8pPr marL="3199978" indent="0">
              <a:buNone/>
              <a:defRPr sz="900"/>
            </a:lvl8pPr>
            <a:lvl9pPr marL="3657117" indent="0">
              <a:buNone/>
              <a:defRPr sz="900"/>
            </a:lvl9pPr>
          </a:lstStyle>
          <a:p>
            <a:pPr lvl="0"/>
            <a:r>
              <a:rPr lang="zh-CN" altLang="en-US"/>
              <a:t>单击此处编辑母版文本样式</a:t>
            </a:r>
          </a:p>
        </p:txBody>
      </p:sp>
    </p:spTree>
    <p:extLst>
      <p:ext uri="{BB962C8B-B14F-4D97-AF65-F5344CB8AC3E}">
        <p14:creationId xmlns:p14="http://schemas.microsoft.com/office/powerpoint/2010/main" xmlns="" val="163545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24044340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6" y="612775"/>
            <a:ext cx="7318375" cy="4114800"/>
          </a:xfrm>
        </p:spPr>
        <p:txBody>
          <a:bodyPr/>
          <a:lstStyle>
            <a:lvl1pPr marL="0" indent="0">
              <a:buNone/>
              <a:defRPr sz="3200"/>
            </a:lvl1pPr>
            <a:lvl2pPr marL="457140" indent="0">
              <a:buNone/>
              <a:defRPr sz="2800"/>
            </a:lvl2pPr>
            <a:lvl3pPr marL="914279" indent="0">
              <a:buNone/>
              <a:defRPr sz="2400"/>
            </a:lvl3pPr>
            <a:lvl4pPr marL="1371419" indent="0">
              <a:buNone/>
              <a:defRPr sz="2000"/>
            </a:lvl4pPr>
            <a:lvl5pPr marL="1828559" indent="0">
              <a:buNone/>
              <a:defRPr sz="2000"/>
            </a:lvl5pPr>
            <a:lvl6pPr marL="2285698" indent="0">
              <a:buNone/>
              <a:defRPr sz="2000"/>
            </a:lvl6pPr>
            <a:lvl7pPr marL="2742838" indent="0">
              <a:buNone/>
              <a:defRPr sz="2000"/>
            </a:lvl7pPr>
            <a:lvl8pPr marL="3199978" indent="0">
              <a:buNone/>
              <a:defRPr sz="2000"/>
            </a:lvl8pPr>
            <a:lvl9pPr marL="3657117" indent="0">
              <a:buNone/>
              <a:defRPr sz="2000"/>
            </a:lvl9pPr>
          </a:lstStyle>
          <a:p>
            <a:endParaRPr lang="zh-CN" altLang="en-US"/>
          </a:p>
        </p:txBody>
      </p:sp>
      <p:sp>
        <p:nvSpPr>
          <p:cNvPr id="4" name="文本占位符 3"/>
          <p:cNvSpPr>
            <a:spLocks noGrp="1"/>
          </p:cNvSpPr>
          <p:nvPr>
            <p:ph type="body" sz="half" idx="2"/>
          </p:nvPr>
        </p:nvSpPr>
        <p:spPr>
          <a:xfrm>
            <a:off x="2390776" y="5367338"/>
            <a:ext cx="7318375" cy="804862"/>
          </a:xfrm>
        </p:spPr>
        <p:txBody>
          <a:bodyPr/>
          <a:lstStyle>
            <a:lvl1pPr marL="0" indent="0">
              <a:buNone/>
              <a:defRPr sz="1400"/>
            </a:lvl1pPr>
            <a:lvl2pPr marL="457140" indent="0">
              <a:buNone/>
              <a:defRPr sz="1200"/>
            </a:lvl2pPr>
            <a:lvl3pPr marL="914279" indent="0">
              <a:buNone/>
              <a:defRPr sz="1000"/>
            </a:lvl3pPr>
            <a:lvl4pPr marL="1371419" indent="0">
              <a:buNone/>
              <a:defRPr sz="900"/>
            </a:lvl4pPr>
            <a:lvl5pPr marL="1828559" indent="0">
              <a:buNone/>
              <a:defRPr sz="900"/>
            </a:lvl5pPr>
            <a:lvl6pPr marL="2285698" indent="0">
              <a:buNone/>
              <a:defRPr sz="900"/>
            </a:lvl6pPr>
            <a:lvl7pPr marL="2742838" indent="0">
              <a:buNone/>
              <a:defRPr sz="900"/>
            </a:lvl7pPr>
            <a:lvl8pPr marL="3199978" indent="0">
              <a:buNone/>
              <a:defRPr sz="900"/>
            </a:lvl8pPr>
            <a:lvl9pPr marL="3657117" indent="0">
              <a:buNone/>
              <a:defRPr sz="900"/>
            </a:lvl9pPr>
          </a:lstStyle>
          <a:p>
            <a:pPr lvl="0"/>
            <a:r>
              <a:rPr lang="zh-CN" altLang="en-US"/>
              <a:t>单击此处编辑母版文本样式</a:t>
            </a:r>
          </a:p>
        </p:txBody>
      </p:sp>
    </p:spTree>
    <p:extLst>
      <p:ext uri="{BB962C8B-B14F-4D97-AF65-F5344CB8AC3E}">
        <p14:creationId xmlns:p14="http://schemas.microsoft.com/office/powerpoint/2010/main" xmlns="" val="20761105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28974024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4" y="908051"/>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1" y="908051"/>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1080511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796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9163" cy="1752600"/>
          </a:xfrm>
        </p:spPr>
        <p:txBody>
          <a:bodyPr/>
          <a:lstStyle>
            <a:lvl1pPr marL="0" indent="0" algn="ctr">
              <a:buNone/>
              <a:defRPr/>
            </a:lvl1pPr>
            <a:lvl2pPr marL="457140" indent="0" algn="ctr">
              <a:buNone/>
              <a:defRPr/>
            </a:lvl2pPr>
            <a:lvl3pPr marL="914279" indent="0" algn="ctr">
              <a:buNone/>
              <a:defRPr/>
            </a:lvl3pPr>
            <a:lvl4pPr marL="1371419" indent="0" algn="ctr">
              <a:buNone/>
              <a:defRPr/>
            </a:lvl4pPr>
            <a:lvl5pPr marL="1828559" indent="0" algn="ctr">
              <a:buNone/>
              <a:defRPr/>
            </a:lvl5pPr>
            <a:lvl6pPr marL="2285698" indent="0" algn="ctr">
              <a:buNone/>
              <a:defRPr/>
            </a:lvl6pPr>
            <a:lvl7pPr marL="2742838" indent="0" algn="ctr">
              <a:buNone/>
              <a:defRPr/>
            </a:lvl7pPr>
            <a:lvl8pPr marL="3199978" indent="0" algn="ctr">
              <a:buNone/>
              <a:defRPr/>
            </a:lvl8pPr>
            <a:lvl9pPr marL="3657117" indent="0" algn="ctr">
              <a:buNone/>
              <a:defRPr/>
            </a:lvl9pPr>
          </a:lstStyle>
          <a:p>
            <a:r>
              <a:rPr lang="zh-CN" altLang="en-US"/>
              <a:t>单击此处编辑母版副标题样式</a:t>
            </a:r>
          </a:p>
        </p:txBody>
      </p:sp>
    </p:spTree>
    <p:extLst>
      <p:ext uri="{BB962C8B-B14F-4D97-AF65-F5344CB8AC3E}">
        <p14:creationId xmlns:p14="http://schemas.microsoft.com/office/powerpoint/2010/main" xmlns="" val="9348995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2659487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4" y="2906714"/>
            <a:ext cx="10366375" cy="1500187"/>
          </a:xfrm>
        </p:spPr>
        <p:txBody>
          <a:bodyPr anchor="b"/>
          <a:lstStyle>
            <a:lvl1pPr marL="0" indent="0">
              <a:buNone/>
              <a:defRPr sz="2000"/>
            </a:lvl1pPr>
            <a:lvl2pPr marL="457140" indent="0">
              <a:buNone/>
              <a:defRPr sz="1800"/>
            </a:lvl2pPr>
            <a:lvl3pPr marL="914279" indent="0">
              <a:buNone/>
              <a:defRPr sz="1600"/>
            </a:lvl3pPr>
            <a:lvl4pPr marL="1371419" indent="0">
              <a:buNone/>
              <a:defRPr sz="1400"/>
            </a:lvl4pPr>
            <a:lvl5pPr marL="1828559" indent="0">
              <a:buNone/>
              <a:defRPr sz="1400"/>
            </a:lvl5pPr>
            <a:lvl6pPr marL="2285698" indent="0">
              <a:buNone/>
              <a:defRPr sz="1400"/>
            </a:lvl6pPr>
            <a:lvl7pPr marL="2742838" indent="0">
              <a:buNone/>
              <a:defRPr sz="1400"/>
            </a:lvl7pPr>
            <a:lvl8pPr marL="3199978" indent="0">
              <a:buNone/>
              <a:defRPr sz="1400"/>
            </a:lvl8pPr>
            <a:lvl9pPr marL="3657117" indent="0">
              <a:buNone/>
              <a:defRPr sz="1400"/>
            </a:lvl9pPr>
          </a:lstStyle>
          <a:p>
            <a:pPr lvl="0"/>
            <a:r>
              <a:rPr lang="zh-CN" altLang="en-US"/>
              <a:t>单击此处编辑母版文本样式</a:t>
            </a:r>
          </a:p>
        </p:txBody>
      </p:sp>
    </p:spTree>
    <p:extLst>
      <p:ext uri="{BB962C8B-B14F-4D97-AF65-F5344CB8AC3E}">
        <p14:creationId xmlns:p14="http://schemas.microsoft.com/office/powerpoint/2010/main" xmlns="" val="1243061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9" y="1600201"/>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239502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1" y="1535113"/>
            <a:ext cx="5389563" cy="639762"/>
          </a:xfrm>
        </p:spPr>
        <p:txBody>
          <a:bodyPr anchor="b"/>
          <a:lstStyle>
            <a:lvl1pPr marL="0" indent="0">
              <a:buNone/>
              <a:defRPr sz="2400" b="1"/>
            </a:lvl1pPr>
            <a:lvl2pPr marL="457140" indent="0">
              <a:buNone/>
              <a:defRPr sz="2000" b="1"/>
            </a:lvl2pPr>
            <a:lvl3pPr marL="914279" indent="0">
              <a:buNone/>
              <a:defRPr sz="1800" b="1"/>
            </a:lvl3pPr>
            <a:lvl4pPr marL="1371419" indent="0">
              <a:buNone/>
              <a:defRPr sz="1600" b="1"/>
            </a:lvl4pPr>
            <a:lvl5pPr marL="1828559" indent="0">
              <a:buNone/>
              <a:defRPr sz="1600" b="1"/>
            </a:lvl5pPr>
            <a:lvl6pPr marL="2285698" indent="0">
              <a:buNone/>
              <a:defRPr sz="1600" b="1"/>
            </a:lvl6pPr>
            <a:lvl7pPr marL="2742838" indent="0">
              <a:buNone/>
              <a:defRPr sz="1600" b="1"/>
            </a:lvl7pPr>
            <a:lvl8pPr marL="3199978" indent="0">
              <a:buNone/>
              <a:defRPr sz="1600" b="1"/>
            </a:lvl8pPr>
            <a:lvl9pPr marL="3657117"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1"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140" indent="0">
              <a:buNone/>
              <a:defRPr sz="2000" b="1"/>
            </a:lvl2pPr>
            <a:lvl3pPr marL="914279" indent="0">
              <a:buNone/>
              <a:defRPr sz="1800" b="1"/>
            </a:lvl3pPr>
            <a:lvl4pPr marL="1371419" indent="0">
              <a:buNone/>
              <a:defRPr sz="1600" b="1"/>
            </a:lvl4pPr>
            <a:lvl5pPr marL="1828559" indent="0">
              <a:buNone/>
              <a:defRPr sz="1600" b="1"/>
            </a:lvl5pPr>
            <a:lvl6pPr marL="2285698" indent="0">
              <a:buNone/>
              <a:defRPr sz="1600" b="1"/>
            </a:lvl6pPr>
            <a:lvl7pPr marL="2742838" indent="0">
              <a:buNone/>
              <a:defRPr sz="1600" b="1"/>
            </a:lvl7pPr>
            <a:lvl8pPr marL="3199978" indent="0">
              <a:buNone/>
              <a:defRPr sz="1600" b="1"/>
            </a:lvl8pPr>
            <a:lvl9pPr marL="3657117"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21273552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xmlns="" val="14971364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57528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4" y="2906714"/>
            <a:ext cx="10366375" cy="1500187"/>
          </a:xfrm>
        </p:spPr>
        <p:txBody>
          <a:bodyPr anchor="b"/>
          <a:lstStyle>
            <a:lvl1pPr marL="0" indent="0">
              <a:buNone/>
              <a:defRPr sz="2000"/>
            </a:lvl1pPr>
            <a:lvl2pPr marL="457140" indent="0">
              <a:buNone/>
              <a:defRPr sz="1800"/>
            </a:lvl2pPr>
            <a:lvl3pPr marL="914279" indent="0">
              <a:buNone/>
              <a:defRPr sz="1600"/>
            </a:lvl3pPr>
            <a:lvl4pPr marL="1371419" indent="0">
              <a:buNone/>
              <a:defRPr sz="1400"/>
            </a:lvl4pPr>
            <a:lvl5pPr marL="1828559" indent="0">
              <a:buNone/>
              <a:defRPr sz="1400"/>
            </a:lvl5pPr>
            <a:lvl6pPr marL="2285698" indent="0">
              <a:buNone/>
              <a:defRPr sz="1400"/>
            </a:lvl6pPr>
            <a:lvl7pPr marL="2742838" indent="0">
              <a:buNone/>
              <a:defRPr sz="1400"/>
            </a:lvl7pPr>
            <a:lvl8pPr marL="3199978" indent="0">
              <a:buNone/>
              <a:defRPr sz="1400"/>
            </a:lvl8pPr>
            <a:lvl9pPr marL="3657117" indent="0">
              <a:buNone/>
              <a:defRPr sz="1400"/>
            </a:lvl9pPr>
          </a:lstStyle>
          <a:p>
            <a:pPr lvl="0"/>
            <a:r>
              <a:rPr lang="zh-CN" altLang="en-US"/>
              <a:t>单击此处编辑母版文本样式</a:t>
            </a:r>
          </a:p>
        </p:txBody>
      </p:sp>
    </p:spTree>
    <p:extLst>
      <p:ext uri="{BB962C8B-B14F-4D97-AF65-F5344CB8AC3E}">
        <p14:creationId xmlns:p14="http://schemas.microsoft.com/office/powerpoint/2010/main" xmlns="" val="35167593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1" y="273051"/>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1"/>
            <a:ext cx="4013200" cy="4691063"/>
          </a:xfrm>
        </p:spPr>
        <p:txBody>
          <a:bodyPr/>
          <a:lstStyle>
            <a:lvl1pPr marL="0" indent="0">
              <a:buNone/>
              <a:defRPr sz="1400"/>
            </a:lvl1pPr>
            <a:lvl2pPr marL="457140" indent="0">
              <a:buNone/>
              <a:defRPr sz="1200"/>
            </a:lvl2pPr>
            <a:lvl3pPr marL="914279" indent="0">
              <a:buNone/>
              <a:defRPr sz="1000"/>
            </a:lvl3pPr>
            <a:lvl4pPr marL="1371419" indent="0">
              <a:buNone/>
              <a:defRPr sz="900"/>
            </a:lvl4pPr>
            <a:lvl5pPr marL="1828559" indent="0">
              <a:buNone/>
              <a:defRPr sz="900"/>
            </a:lvl5pPr>
            <a:lvl6pPr marL="2285698" indent="0">
              <a:buNone/>
              <a:defRPr sz="900"/>
            </a:lvl6pPr>
            <a:lvl7pPr marL="2742838" indent="0">
              <a:buNone/>
              <a:defRPr sz="900"/>
            </a:lvl7pPr>
            <a:lvl8pPr marL="3199978" indent="0">
              <a:buNone/>
              <a:defRPr sz="900"/>
            </a:lvl8pPr>
            <a:lvl9pPr marL="3657117" indent="0">
              <a:buNone/>
              <a:defRPr sz="900"/>
            </a:lvl9pPr>
          </a:lstStyle>
          <a:p>
            <a:pPr lvl="0"/>
            <a:r>
              <a:rPr lang="zh-CN" altLang="en-US"/>
              <a:t>单击此处编辑母版文本样式</a:t>
            </a:r>
          </a:p>
        </p:txBody>
      </p:sp>
    </p:spTree>
    <p:extLst>
      <p:ext uri="{BB962C8B-B14F-4D97-AF65-F5344CB8AC3E}">
        <p14:creationId xmlns:p14="http://schemas.microsoft.com/office/powerpoint/2010/main" xmlns="" val="15316834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6" y="612775"/>
            <a:ext cx="7318375" cy="4114800"/>
          </a:xfrm>
        </p:spPr>
        <p:txBody>
          <a:bodyPr/>
          <a:lstStyle>
            <a:lvl1pPr marL="0" indent="0">
              <a:buNone/>
              <a:defRPr sz="3200"/>
            </a:lvl1pPr>
            <a:lvl2pPr marL="457140" indent="0">
              <a:buNone/>
              <a:defRPr sz="2800"/>
            </a:lvl2pPr>
            <a:lvl3pPr marL="914279" indent="0">
              <a:buNone/>
              <a:defRPr sz="2400"/>
            </a:lvl3pPr>
            <a:lvl4pPr marL="1371419" indent="0">
              <a:buNone/>
              <a:defRPr sz="2000"/>
            </a:lvl4pPr>
            <a:lvl5pPr marL="1828559" indent="0">
              <a:buNone/>
              <a:defRPr sz="2000"/>
            </a:lvl5pPr>
            <a:lvl6pPr marL="2285698" indent="0">
              <a:buNone/>
              <a:defRPr sz="2000"/>
            </a:lvl6pPr>
            <a:lvl7pPr marL="2742838" indent="0">
              <a:buNone/>
              <a:defRPr sz="2000"/>
            </a:lvl7pPr>
            <a:lvl8pPr marL="3199978" indent="0">
              <a:buNone/>
              <a:defRPr sz="2000"/>
            </a:lvl8pPr>
            <a:lvl9pPr marL="3657117" indent="0">
              <a:buNone/>
              <a:defRPr sz="2000"/>
            </a:lvl9pPr>
          </a:lstStyle>
          <a:p>
            <a:endParaRPr lang="zh-CN" altLang="en-US"/>
          </a:p>
        </p:txBody>
      </p:sp>
      <p:sp>
        <p:nvSpPr>
          <p:cNvPr id="4" name="文本占位符 3"/>
          <p:cNvSpPr>
            <a:spLocks noGrp="1"/>
          </p:cNvSpPr>
          <p:nvPr>
            <p:ph type="body" sz="half" idx="2"/>
          </p:nvPr>
        </p:nvSpPr>
        <p:spPr>
          <a:xfrm>
            <a:off x="2390776" y="5367338"/>
            <a:ext cx="7318375" cy="804862"/>
          </a:xfrm>
        </p:spPr>
        <p:txBody>
          <a:bodyPr/>
          <a:lstStyle>
            <a:lvl1pPr marL="0" indent="0">
              <a:buNone/>
              <a:defRPr sz="1400"/>
            </a:lvl1pPr>
            <a:lvl2pPr marL="457140" indent="0">
              <a:buNone/>
              <a:defRPr sz="1200"/>
            </a:lvl2pPr>
            <a:lvl3pPr marL="914279" indent="0">
              <a:buNone/>
              <a:defRPr sz="1000"/>
            </a:lvl3pPr>
            <a:lvl4pPr marL="1371419" indent="0">
              <a:buNone/>
              <a:defRPr sz="900"/>
            </a:lvl4pPr>
            <a:lvl5pPr marL="1828559" indent="0">
              <a:buNone/>
              <a:defRPr sz="900"/>
            </a:lvl5pPr>
            <a:lvl6pPr marL="2285698" indent="0">
              <a:buNone/>
              <a:defRPr sz="900"/>
            </a:lvl6pPr>
            <a:lvl7pPr marL="2742838" indent="0">
              <a:buNone/>
              <a:defRPr sz="900"/>
            </a:lvl7pPr>
            <a:lvl8pPr marL="3199978" indent="0">
              <a:buNone/>
              <a:defRPr sz="900"/>
            </a:lvl8pPr>
            <a:lvl9pPr marL="3657117" indent="0">
              <a:buNone/>
              <a:defRPr sz="900"/>
            </a:lvl9pPr>
          </a:lstStyle>
          <a:p>
            <a:pPr lvl="0"/>
            <a:r>
              <a:rPr lang="zh-CN" altLang="en-US"/>
              <a:t>单击此处编辑母版文本样式</a:t>
            </a:r>
          </a:p>
        </p:txBody>
      </p:sp>
    </p:spTree>
    <p:extLst>
      <p:ext uri="{BB962C8B-B14F-4D97-AF65-F5344CB8AC3E}">
        <p14:creationId xmlns:p14="http://schemas.microsoft.com/office/powerpoint/2010/main" xmlns="" val="3079981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18592466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4" y="908051"/>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1" y="908051"/>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1201448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9" y="1600201"/>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1" y="1535113"/>
            <a:ext cx="5389563" cy="639762"/>
          </a:xfrm>
        </p:spPr>
        <p:txBody>
          <a:bodyPr anchor="b"/>
          <a:lstStyle>
            <a:lvl1pPr marL="0" indent="0">
              <a:buNone/>
              <a:defRPr sz="2400" b="1"/>
            </a:lvl1pPr>
            <a:lvl2pPr marL="457140" indent="0">
              <a:buNone/>
              <a:defRPr sz="2000" b="1"/>
            </a:lvl2pPr>
            <a:lvl3pPr marL="914279" indent="0">
              <a:buNone/>
              <a:defRPr sz="1800" b="1"/>
            </a:lvl3pPr>
            <a:lvl4pPr marL="1371419" indent="0">
              <a:buNone/>
              <a:defRPr sz="1600" b="1"/>
            </a:lvl4pPr>
            <a:lvl5pPr marL="1828559" indent="0">
              <a:buNone/>
              <a:defRPr sz="1600" b="1"/>
            </a:lvl5pPr>
            <a:lvl6pPr marL="2285698" indent="0">
              <a:buNone/>
              <a:defRPr sz="1600" b="1"/>
            </a:lvl6pPr>
            <a:lvl7pPr marL="2742838" indent="0">
              <a:buNone/>
              <a:defRPr sz="1600" b="1"/>
            </a:lvl7pPr>
            <a:lvl8pPr marL="3199978" indent="0">
              <a:buNone/>
              <a:defRPr sz="1600" b="1"/>
            </a:lvl8pPr>
            <a:lvl9pPr marL="3657117"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1"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140" indent="0">
              <a:buNone/>
              <a:defRPr sz="2000" b="1"/>
            </a:lvl2pPr>
            <a:lvl3pPr marL="914279" indent="0">
              <a:buNone/>
              <a:defRPr sz="1800" b="1"/>
            </a:lvl3pPr>
            <a:lvl4pPr marL="1371419" indent="0">
              <a:buNone/>
              <a:defRPr sz="1600" b="1"/>
            </a:lvl4pPr>
            <a:lvl5pPr marL="1828559" indent="0">
              <a:buNone/>
              <a:defRPr sz="1600" b="1"/>
            </a:lvl5pPr>
            <a:lvl6pPr marL="2285698" indent="0">
              <a:buNone/>
              <a:defRPr sz="1600" b="1"/>
            </a:lvl6pPr>
            <a:lvl7pPr marL="2742838" indent="0">
              <a:buNone/>
              <a:defRPr sz="1600" b="1"/>
            </a:lvl7pPr>
            <a:lvl8pPr marL="3199978" indent="0">
              <a:buNone/>
              <a:defRPr sz="1600" b="1"/>
            </a:lvl8pPr>
            <a:lvl9pPr marL="3657117"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xmlns=""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71389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1" y="273051"/>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1"/>
            <a:ext cx="4013200" cy="4691063"/>
          </a:xfrm>
        </p:spPr>
        <p:txBody>
          <a:bodyPr/>
          <a:lstStyle>
            <a:lvl1pPr marL="0" indent="0">
              <a:buNone/>
              <a:defRPr sz="1400"/>
            </a:lvl1pPr>
            <a:lvl2pPr marL="457140" indent="0">
              <a:buNone/>
              <a:defRPr sz="1200"/>
            </a:lvl2pPr>
            <a:lvl3pPr marL="914279" indent="0">
              <a:buNone/>
              <a:defRPr sz="1000"/>
            </a:lvl3pPr>
            <a:lvl4pPr marL="1371419" indent="0">
              <a:buNone/>
              <a:defRPr sz="900"/>
            </a:lvl4pPr>
            <a:lvl5pPr marL="1828559" indent="0">
              <a:buNone/>
              <a:defRPr sz="900"/>
            </a:lvl5pPr>
            <a:lvl6pPr marL="2285698" indent="0">
              <a:buNone/>
              <a:defRPr sz="900"/>
            </a:lvl6pPr>
            <a:lvl7pPr marL="2742838" indent="0">
              <a:buNone/>
              <a:defRPr sz="900"/>
            </a:lvl7pPr>
            <a:lvl8pPr marL="3199978" indent="0">
              <a:buNone/>
              <a:defRPr sz="900"/>
            </a:lvl8pPr>
            <a:lvl9pPr marL="3657117" indent="0">
              <a:buNone/>
              <a:defRPr sz="900"/>
            </a:lvl9pPr>
          </a:lstStyle>
          <a:p>
            <a:pPr lvl="0"/>
            <a:r>
              <a:rPr lang="zh-CN" altLang="en-US"/>
              <a:t>单击此处编辑母版文本样式</a:t>
            </a:r>
          </a:p>
        </p:txBody>
      </p:sp>
    </p:spTree>
    <p:extLst>
      <p:ext uri="{BB962C8B-B14F-4D97-AF65-F5344CB8AC3E}">
        <p14:creationId xmlns:p14="http://schemas.microsoft.com/office/powerpoint/2010/main" xmlns="" val="2691827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6" y="612775"/>
            <a:ext cx="7318375" cy="4114800"/>
          </a:xfrm>
        </p:spPr>
        <p:txBody>
          <a:bodyPr/>
          <a:lstStyle>
            <a:lvl1pPr marL="0" indent="0">
              <a:buNone/>
              <a:defRPr sz="3200"/>
            </a:lvl1pPr>
            <a:lvl2pPr marL="457140" indent="0">
              <a:buNone/>
              <a:defRPr sz="2800"/>
            </a:lvl2pPr>
            <a:lvl3pPr marL="914279" indent="0">
              <a:buNone/>
              <a:defRPr sz="2400"/>
            </a:lvl3pPr>
            <a:lvl4pPr marL="1371419" indent="0">
              <a:buNone/>
              <a:defRPr sz="2000"/>
            </a:lvl4pPr>
            <a:lvl5pPr marL="1828559" indent="0">
              <a:buNone/>
              <a:defRPr sz="2000"/>
            </a:lvl5pPr>
            <a:lvl6pPr marL="2285698" indent="0">
              <a:buNone/>
              <a:defRPr sz="2000"/>
            </a:lvl6pPr>
            <a:lvl7pPr marL="2742838" indent="0">
              <a:buNone/>
              <a:defRPr sz="2000"/>
            </a:lvl7pPr>
            <a:lvl8pPr marL="3199978" indent="0">
              <a:buNone/>
              <a:defRPr sz="2000"/>
            </a:lvl8pPr>
            <a:lvl9pPr marL="3657117" indent="0">
              <a:buNone/>
              <a:defRPr sz="2000"/>
            </a:lvl9pPr>
          </a:lstStyle>
          <a:p>
            <a:endParaRPr lang="zh-CN" altLang="en-US"/>
          </a:p>
        </p:txBody>
      </p:sp>
      <p:sp>
        <p:nvSpPr>
          <p:cNvPr id="4" name="文本占位符 3"/>
          <p:cNvSpPr>
            <a:spLocks noGrp="1"/>
          </p:cNvSpPr>
          <p:nvPr>
            <p:ph type="body" sz="half" idx="2"/>
          </p:nvPr>
        </p:nvSpPr>
        <p:spPr>
          <a:xfrm>
            <a:off x="2390776" y="5367338"/>
            <a:ext cx="7318375" cy="804862"/>
          </a:xfrm>
        </p:spPr>
        <p:txBody>
          <a:bodyPr/>
          <a:lstStyle>
            <a:lvl1pPr marL="0" indent="0">
              <a:buNone/>
              <a:defRPr sz="1400"/>
            </a:lvl1pPr>
            <a:lvl2pPr marL="457140" indent="0">
              <a:buNone/>
              <a:defRPr sz="1200"/>
            </a:lvl2pPr>
            <a:lvl3pPr marL="914279" indent="0">
              <a:buNone/>
              <a:defRPr sz="1000"/>
            </a:lvl3pPr>
            <a:lvl4pPr marL="1371419" indent="0">
              <a:buNone/>
              <a:defRPr sz="900"/>
            </a:lvl4pPr>
            <a:lvl5pPr marL="1828559" indent="0">
              <a:buNone/>
              <a:defRPr sz="900"/>
            </a:lvl5pPr>
            <a:lvl6pPr marL="2285698" indent="0">
              <a:buNone/>
              <a:defRPr sz="900"/>
            </a:lvl6pPr>
            <a:lvl7pPr marL="2742838" indent="0">
              <a:buNone/>
              <a:defRPr sz="900"/>
            </a:lvl7pPr>
            <a:lvl8pPr marL="3199978" indent="0">
              <a:buNone/>
              <a:defRPr sz="900"/>
            </a:lvl8pPr>
            <a:lvl9pPr marL="3657117" indent="0">
              <a:buNone/>
              <a:defRPr sz="900"/>
            </a:lvl9pPr>
          </a:lstStyle>
          <a:p>
            <a:pPr lvl="0"/>
            <a:r>
              <a:rPr lang="zh-CN" altLang="en-US"/>
              <a:t>单击此处编辑母版文本样式</a:t>
            </a:r>
          </a:p>
        </p:txBody>
      </p:sp>
    </p:spTree>
    <p:extLst>
      <p:ext uri="{BB962C8B-B14F-4D97-AF65-F5344CB8AC3E}">
        <p14:creationId xmlns:p14="http://schemas.microsoft.com/office/powerpoint/2010/main" xmlns=""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1" y="908050"/>
            <a:ext cx="1097756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8" tIns="45714" rIns="91428" bIns="45714" numCol="1" anchor="ctr" anchorCtr="0" compatLnSpc="1">
            <a:prstTxWarp prst="textNoShape">
              <a:avLst/>
            </a:prstTxWarp>
          </a:bodyPr>
          <a:lstStyle/>
          <a:p>
            <a:pPr lvl="0"/>
            <a:r>
              <a:rPr lang="zh-CN"/>
              <a:t>单击此处编辑母版标题样式</a:t>
            </a:r>
          </a:p>
        </p:txBody>
      </p:sp>
      <p:sp>
        <p:nvSpPr>
          <p:cNvPr id="1027" name="Rectangle 3"/>
          <p:cNvSpPr>
            <a:spLocks noGrp="1" noChangeArrowheads="1"/>
          </p:cNvSpPr>
          <p:nvPr>
            <p:ph type="body" idx="1"/>
          </p:nvPr>
        </p:nvSpPr>
        <p:spPr bwMode="auto">
          <a:xfrm>
            <a:off x="609601" y="1600201"/>
            <a:ext cx="10977563"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lvl="0"/>
            <a:r>
              <a:rPr lang="zh-CN"/>
              <a:t>单击此处编辑母版文本样式</a:t>
            </a:r>
          </a:p>
          <a:p>
            <a:pPr lvl="1"/>
            <a:r>
              <a:rPr lang="zh-CN"/>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14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279"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419"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559"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854" indent="-342854" algn="l" rtl="0" eaLnBrk="0" fontAlgn="base" hangingPunct="0">
        <a:spcBef>
          <a:spcPct val="20000"/>
        </a:spcBef>
        <a:spcAft>
          <a:spcPct val="0"/>
        </a:spcAft>
        <a:buChar char="•"/>
        <a:defRPr sz="2000">
          <a:solidFill>
            <a:schemeClr val="tx1"/>
          </a:solidFill>
          <a:latin typeface="+mn-lt"/>
          <a:ea typeface="+mn-ea"/>
          <a:cs typeface="+mn-cs"/>
        </a:defRPr>
      </a:lvl1pPr>
      <a:lvl2pPr marL="742852" indent="-285712"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2849" indent="-228570" algn="l" rtl="0" eaLnBrk="0" fontAlgn="base" hangingPunct="0">
        <a:spcBef>
          <a:spcPct val="20000"/>
        </a:spcBef>
        <a:spcAft>
          <a:spcPct val="0"/>
        </a:spcAft>
        <a:buChar char="•"/>
        <a:defRPr sz="2400">
          <a:solidFill>
            <a:schemeClr val="tx1"/>
          </a:solidFill>
          <a:latin typeface="+mn-lt"/>
          <a:ea typeface="宋体" pitchFamily="2" charset="-122"/>
        </a:defRPr>
      </a:lvl3pPr>
      <a:lvl4pPr marL="1599989" indent="-228570" algn="l" rtl="0" eaLnBrk="0" fontAlgn="base" hangingPunct="0">
        <a:spcBef>
          <a:spcPct val="20000"/>
        </a:spcBef>
        <a:spcAft>
          <a:spcPct val="0"/>
        </a:spcAft>
        <a:buChar char="–"/>
        <a:defRPr sz="2000">
          <a:solidFill>
            <a:schemeClr val="tx1"/>
          </a:solidFill>
          <a:latin typeface="+mn-lt"/>
          <a:ea typeface="宋体" pitchFamily="2" charset="-122"/>
        </a:defRPr>
      </a:lvl4pPr>
      <a:lvl5pPr marL="2057128" indent="-228570" algn="l" rtl="0" eaLnBrk="0" fontAlgn="base" hangingPunct="0">
        <a:spcBef>
          <a:spcPct val="20000"/>
        </a:spcBef>
        <a:spcAft>
          <a:spcPct val="0"/>
        </a:spcAft>
        <a:buChar char="»"/>
        <a:defRPr sz="2000">
          <a:solidFill>
            <a:schemeClr val="tx1"/>
          </a:solidFill>
          <a:latin typeface="+mn-lt"/>
          <a:ea typeface="宋体" pitchFamily="2" charset="-122"/>
        </a:defRPr>
      </a:lvl5pPr>
      <a:lvl6pPr marL="2514268" indent="-228570" algn="l" rtl="0" eaLnBrk="0" fontAlgn="base" hangingPunct="0">
        <a:spcBef>
          <a:spcPct val="20000"/>
        </a:spcBef>
        <a:spcAft>
          <a:spcPct val="0"/>
        </a:spcAft>
        <a:buChar char="»"/>
        <a:defRPr sz="2000">
          <a:solidFill>
            <a:schemeClr val="tx1"/>
          </a:solidFill>
          <a:latin typeface="+mn-lt"/>
          <a:ea typeface="宋体" pitchFamily="2" charset="-122"/>
        </a:defRPr>
      </a:lvl6pPr>
      <a:lvl7pPr marL="2971408" indent="-228570" algn="l" rtl="0" eaLnBrk="0" fontAlgn="base" hangingPunct="0">
        <a:spcBef>
          <a:spcPct val="20000"/>
        </a:spcBef>
        <a:spcAft>
          <a:spcPct val="0"/>
        </a:spcAft>
        <a:buChar char="»"/>
        <a:defRPr sz="2000">
          <a:solidFill>
            <a:schemeClr val="tx1"/>
          </a:solidFill>
          <a:latin typeface="+mn-lt"/>
          <a:ea typeface="宋体" pitchFamily="2" charset="-122"/>
        </a:defRPr>
      </a:lvl7pPr>
      <a:lvl8pPr marL="3428547" indent="-228570" algn="l" rtl="0" eaLnBrk="0" fontAlgn="base" hangingPunct="0">
        <a:spcBef>
          <a:spcPct val="20000"/>
        </a:spcBef>
        <a:spcAft>
          <a:spcPct val="0"/>
        </a:spcAft>
        <a:buChar char="»"/>
        <a:defRPr sz="2000">
          <a:solidFill>
            <a:schemeClr val="tx1"/>
          </a:solidFill>
          <a:latin typeface="+mn-lt"/>
          <a:ea typeface="宋体" pitchFamily="2" charset="-122"/>
        </a:defRPr>
      </a:lvl8pPr>
      <a:lvl9pPr marL="3885687" indent="-22857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279" rtl="0" eaLnBrk="1" latinLnBrk="0" hangingPunct="1">
        <a:defRPr sz="1800" kern="1200">
          <a:solidFill>
            <a:schemeClr val="tx1"/>
          </a:solidFill>
          <a:latin typeface="+mn-lt"/>
          <a:ea typeface="+mn-ea"/>
          <a:cs typeface="+mn-cs"/>
        </a:defRPr>
      </a:lvl1pPr>
      <a:lvl2pPr marL="457140" algn="l" defTabSz="914279" rtl="0" eaLnBrk="1" latinLnBrk="0" hangingPunct="1">
        <a:defRPr sz="1800" kern="1200">
          <a:solidFill>
            <a:schemeClr val="tx1"/>
          </a:solidFill>
          <a:latin typeface="+mn-lt"/>
          <a:ea typeface="+mn-ea"/>
          <a:cs typeface="+mn-cs"/>
        </a:defRPr>
      </a:lvl2pPr>
      <a:lvl3pPr marL="914279" algn="l" defTabSz="914279" rtl="0" eaLnBrk="1" latinLnBrk="0" hangingPunct="1">
        <a:defRPr sz="1800" kern="1200">
          <a:solidFill>
            <a:schemeClr val="tx1"/>
          </a:solidFill>
          <a:latin typeface="+mn-lt"/>
          <a:ea typeface="+mn-ea"/>
          <a:cs typeface="+mn-cs"/>
        </a:defRPr>
      </a:lvl3pPr>
      <a:lvl4pPr marL="1371419" algn="l" defTabSz="914279" rtl="0" eaLnBrk="1" latinLnBrk="0" hangingPunct="1">
        <a:defRPr sz="1800" kern="1200">
          <a:solidFill>
            <a:schemeClr val="tx1"/>
          </a:solidFill>
          <a:latin typeface="+mn-lt"/>
          <a:ea typeface="+mn-ea"/>
          <a:cs typeface="+mn-cs"/>
        </a:defRPr>
      </a:lvl4pPr>
      <a:lvl5pPr marL="1828559" algn="l" defTabSz="914279" rtl="0" eaLnBrk="1" latinLnBrk="0" hangingPunct="1">
        <a:defRPr sz="1800" kern="1200">
          <a:solidFill>
            <a:schemeClr val="tx1"/>
          </a:solidFill>
          <a:latin typeface="+mn-lt"/>
          <a:ea typeface="+mn-ea"/>
          <a:cs typeface="+mn-cs"/>
        </a:defRPr>
      </a:lvl5pPr>
      <a:lvl6pPr marL="2285698" algn="l" defTabSz="914279" rtl="0" eaLnBrk="1" latinLnBrk="0" hangingPunct="1">
        <a:defRPr sz="1800" kern="1200">
          <a:solidFill>
            <a:schemeClr val="tx1"/>
          </a:solidFill>
          <a:latin typeface="+mn-lt"/>
          <a:ea typeface="+mn-ea"/>
          <a:cs typeface="+mn-cs"/>
        </a:defRPr>
      </a:lvl6pPr>
      <a:lvl7pPr marL="2742838" algn="l" defTabSz="914279" rtl="0" eaLnBrk="1" latinLnBrk="0" hangingPunct="1">
        <a:defRPr sz="1800" kern="1200">
          <a:solidFill>
            <a:schemeClr val="tx1"/>
          </a:solidFill>
          <a:latin typeface="+mn-lt"/>
          <a:ea typeface="+mn-ea"/>
          <a:cs typeface="+mn-cs"/>
        </a:defRPr>
      </a:lvl7pPr>
      <a:lvl8pPr marL="3199978" algn="l" defTabSz="914279" rtl="0" eaLnBrk="1" latinLnBrk="0" hangingPunct="1">
        <a:defRPr sz="1800" kern="1200">
          <a:solidFill>
            <a:schemeClr val="tx1"/>
          </a:solidFill>
          <a:latin typeface="+mn-lt"/>
          <a:ea typeface="+mn-ea"/>
          <a:cs typeface="+mn-cs"/>
        </a:defRPr>
      </a:lvl8pPr>
      <a:lvl9pPr marL="3657117" algn="l" defTabSz="91427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E9EAEB"/>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1" y="908050"/>
            <a:ext cx="1097756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8" tIns="45714" rIns="91428" bIns="45714" numCol="1" anchor="ctr" anchorCtr="0" compatLnSpc="1">
            <a:prstTxWarp prst="textNoShape">
              <a:avLst/>
            </a:prstTxWarp>
          </a:bodyPr>
          <a:lstStyle/>
          <a:p>
            <a:pPr lvl="0"/>
            <a:r>
              <a:rPr lang="zh-CN"/>
              <a:t>单击此处编辑母版标题样式</a:t>
            </a:r>
          </a:p>
        </p:txBody>
      </p:sp>
      <p:sp>
        <p:nvSpPr>
          <p:cNvPr id="2051" name="Rectangle 3"/>
          <p:cNvSpPr>
            <a:spLocks noGrp="1" noChangeArrowheads="1"/>
          </p:cNvSpPr>
          <p:nvPr>
            <p:ph type="body" idx="1"/>
          </p:nvPr>
        </p:nvSpPr>
        <p:spPr bwMode="auto">
          <a:xfrm>
            <a:off x="609601" y="1600201"/>
            <a:ext cx="10977563"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lvl="0"/>
            <a:r>
              <a:rPr lang="zh-CN"/>
              <a:t>单击此处编辑母版文本样式</a:t>
            </a:r>
          </a:p>
          <a:p>
            <a:pPr lvl="1"/>
            <a:r>
              <a:rPr lang="zh-CN"/>
              <a:t>第二级</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14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279"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419"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559"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854" indent="-342854" algn="l" rtl="0" eaLnBrk="0" fontAlgn="base" hangingPunct="0">
        <a:spcBef>
          <a:spcPct val="20000"/>
        </a:spcBef>
        <a:spcAft>
          <a:spcPct val="0"/>
        </a:spcAft>
        <a:buChar char="•"/>
        <a:defRPr sz="2000">
          <a:solidFill>
            <a:schemeClr val="tx1"/>
          </a:solidFill>
          <a:latin typeface="+mn-lt"/>
          <a:ea typeface="+mn-ea"/>
          <a:cs typeface="+mn-cs"/>
        </a:defRPr>
      </a:lvl1pPr>
      <a:lvl2pPr marL="742852" indent="-285712"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2849" indent="-228570" algn="l" rtl="0" eaLnBrk="0" fontAlgn="base" hangingPunct="0">
        <a:spcBef>
          <a:spcPct val="20000"/>
        </a:spcBef>
        <a:spcAft>
          <a:spcPct val="0"/>
        </a:spcAft>
        <a:buChar char="•"/>
        <a:defRPr sz="2400">
          <a:solidFill>
            <a:schemeClr val="tx1"/>
          </a:solidFill>
          <a:latin typeface="+mn-lt"/>
          <a:ea typeface="宋体" pitchFamily="2" charset="-122"/>
        </a:defRPr>
      </a:lvl3pPr>
      <a:lvl4pPr marL="1599989" indent="-228570" algn="l" rtl="0" eaLnBrk="0" fontAlgn="base" hangingPunct="0">
        <a:spcBef>
          <a:spcPct val="20000"/>
        </a:spcBef>
        <a:spcAft>
          <a:spcPct val="0"/>
        </a:spcAft>
        <a:buChar char="–"/>
        <a:defRPr sz="2000">
          <a:solidFill>
            <a:schemeClr val="tx1"/>
          </a:solidFill>
          <a:latin typeface="+mn-lt"/>
          <a:ea typeface="宋体" pitchFamily="2" charset="-122"/>
        </a:defRPr>
      </a:lvl4pPr>
      <a:lvl5pPr marL="2057128" indent="-228570" algn="l" rtl="0" eaLnBrk="0" fontAlgn="base" hangingPunct="0">
        <a:spcBef>
          <a:spcPct val="20000"/>
        </a:spcBef>
        <a:spcAft>
          <a:spcPct val="0"/>
        </a:spcAft>
        <a:buChar char="»"/>
        <a:defRPr sz="2000">
          <a:solidFill>
            <a:schemeClr val="tx1"/>
          </a:solidFill>
          <a:latin typeface="+mn-lt"/>
          <a:ea typeface="宋体" pitchFamily="2" charset="-122"/>
        </a:defRPr>
      </a:lvl5pPr>
      <a:lvl6pPr marL="2514268" indent="-228570" algn="l" rtl="0" eaLnBrk="0" fontAlgn="base" hangingPunct="0">
        <a:spcBef>
          <a:spcPct val="20000"/>
        </a:spcBef>
        <a:spcAft>
          <a:spcPct val="0"/>
        </a:spcAft>
        <a:buChar char="»"/>
        <a:defRPr sz="2000">
          <a:solidFill>
            <a:schemeClr val="tx1"/>
          </a:solidFill>
          <a:latin typeface="+mn-lt"/>
          <a:ea typeface="宋体" pitchFamily="2" charset="-122"/>
        </a:defRPr>
      </a:lvl6pPr>
      <a:lvl7pPr marL="2971408" indent="-228570" algn="l" rtl="0" eaLnBrk="0" fontAlgn="base" hangingPunct="0">
        <a:spcBef>
          <a:spcPct val="20000"/>
        </a:spcBef>
        <a:spcAft>
          <a:spcPct val="0"/>
        </a:spcAft>
        <a:buChar char="»"/>
        <a:defRPr sz="2000">
          <a:solidFill>
            <a:schemeClr val="tx1"/>
          </a:solidFill>
          <a:latin typeface="+mn-lt"/>
          <a:ea typeface="宋体" pitchFamily="2" charset="-122"/>
        </a:defRPr>
      </a:lvl7pPr>
      <a:lvl8pPr marL="3428547" indent="-228570" algn="l" rtl="0" eaLnBrk="0" fontAlgn="base" hangingPunct="0">
        <a:spcBef>
          <a:spcPct val="20000"/>
        </a:spcBef>
        <a:spcAft>
          <a:spcPct val="0"/>
        </a:spcAft>
        <a:buChar char="»"/>
        <a:defRPr sz="2000">
          <a:solidFill>
            <a:schemeClr val="tx1"/>
          </a:solidFill>
          <a:latin typeface="+mn-lt"/>
          <a:ea typeface="宋体" pitchFamily="2" charset="-122"/>
        </a:defRPr>
      </a:lvl8pPr>
      <a:lvl9pPr marL="3885687" indent="-22857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279" rtl="0" eaLnBrk="1" latinLnBrk="0" hangingPunct="1">
        <a:defRPr sz="1800" kern="1200">
          <a:solidFill>
            <a:schemeClr val="tx1"/>
          </a:solidFill>
          <a:latin typeface="+mn-lt"/>
          <a:ea typeface="+mn-ea"/>
          <a:cs typeface="+mn-cs"/>
        </a:defRPr>
      </a:lvl1pPr>
      <a:lvl2pPr marL="457140" algn="l" defTabSz="914279" rtl="0" eaLnBrk="1" latinLnBrk="0" hangingPunct="1">
        <a:defRPr sz="1800" kern="1200">
          <a:solidFill>
            <a:schemeClr val="tx1"/>
          </a:solidFill>
          <a:latin typeface="+mn-lt"/>
          <a:ea typeface="+mn-ea"/>
          <a:cs typeface="+mn-cs"/>
        </a:defRPr>
      </a:lvl2pPr>
      <a:lvl3pPr marL="914279" algn="l" defTabSz="914279" rtl="0" eaLnBrk="1" latinLnBrk="0" hangingPunct="1">
        <a:defRPr sz="1800" kern="1200">
          <a:solidFill>
            <a:schemeClr val="tx1"/>
          </a:solidFill>
          <a:latin typeface="+mn-lt"/>
          <a:ea typeface="+mn-ea"/>
          <a:cs typeface="+mn-cs"/>
        </a:defRPr>
      </a:lvl3pPr>
      <a:lvl4pPr marL="1371419" algn="l" defTabSz="914279" rtl="0" eaLnBrk="1" latinLnBrk="0" hangingPunct="1">
        <a:defRPr sz="1800" kern="1200">
          <a:solidFill>
            <a:schemeClr val="tx1"/>
          </a:solidFill>
          <a:latin typeface="+mn-lt"/>
          <a:ea typeface="+mn-ea"/>
          <a:cs typeface="+mn-cs"/>
        </a:defRPr>
      </a:lvl4pPr>
      <a:lvl5pPr marL="1828559" algn="l" defTabSz="914279" rtl="0" eaLnBrk="1" latinLnBrk="0" hangingPunct="1">
        <a:defRPr sz="1800" kern="1200">
          <a:solidFill>
            <a:schemeClr val="tx1"/>
          </a:solidFill>
          <a:latin typeface="+mn-lt"/>
          <a:ea typeface="+mn-ea"/>
          <a:cs typeface="+mn-cs"/>
        </a:defRPr>
      </a:lvl5pPr>
      <a:lvl6pPr marL="2285698" algn="l" defTabSz="914279" rtl="0" eaLnBrk="1" latinLnBrk="0" hangingPunct="1">
        <a:defRPr sz="1800" kern="1200">
          <a:solidFill>
            <a:schemeClr val="tx1"/>
          </a:solidFill>
          <a:latin typeface="+mn-lt"/>
          <a:ea typeface="+mn-ea"/>
          <a:cs typeface="+mn-cs"/>
        </a:defRPr>
      </a:lvl6pPr>
      <a:lvl7pPr marL="2742838" algn="l" defTabSz="914279" rtl="0" eaLnBrk="1" latinLnBrk="0" hangingPunct="1">
        <a:defRPr sz="1800" kern="1200">
          <a:solidFill>
            <a:schemeClr val="tx1"/>
          </a:solidFill>
          <a:latin typeface="+mn-lt"/>
          <a:ea typeface="+mn-ea"/>
          <a:cs typeface="+mn-cs"/>
        </a:defRPr>
      </a:lvl7pPr>
      <a:lvl8pPr marL="3199978" algn="l" defTabSz="914279" rtl="0" eaLnBrk="1" latinLnBrk="0" hangingPunct="1">
        <a:defRPr sz="1800" kern="1200">
          <a:solidFill>
            <a:schemeClr val="tx1"/>
          </a:solidFill>
          <a:latin typeface="+mn-lt"/>
          <a:ea typeface="+mn-ea"/>
          <a:cs typeface="+mn-cs"/>
        </a:defRPr>
      </a:lvl8pPr>
      <a:lvl9pPr marL="3657117" algn="l" defTabSz="91427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09601" y="908050"/>
            <a:ext cx="1097756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8" tIns="45714" rIns="91428" bIns="45714" numCol="1" anchor="ctr" anchorCtr="0" compatLnSpc="1">
            <a:prstTxWarp prst="textNoShape">
              <a:avLst/>
            </a:prstTxWarp>
          </a:bodyPr>
          <a:lstStyle/>
          <a:p>
            <a:pPr lvl="0"/>
            <a:r>
              <a:rPr lang="zh-CN"/>
              <a:t>单击此处编辑母版标题样式</a:t>
            </a:r>
          </a:p>
        </p:txBody>
      </p:sp>
      <p:sp>
        <p:nvSpPr>
          <p:cNvPr id="3075" name="Rectangle 3"/>
          <p:cNvSpPr>
            <a:spLocks noGrp="1" noChangeArrowheads="1"/>
          </p:cNvSpPr>
          <p:nvPr>
            <p:ph type="body" idx="1"/>
          </p:nvPr>
        </p:nvSpPr>
        <p:spPr bwMode="auto">
          <a:xfrm>
            <a:off x="609601" y="1600201"/>
            <a:ext cx="10977563"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lvl="0"/>
            <a:r>
              <a:rPr lang="zh-CN"/>
              <a:t>单击此处编辑母版文本样式</a:t>
            </a:r>
          </a:p>
          <a:p>
            <a:pPr lvl="1"/>
            <a:r>
              <a:rPr lang="zh-CN"/>
              <a:t>第二级</a:t>
            </a: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14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279"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419"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559"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854" indent="-342854" algn="l" rtl="0" eaLnBrk="0" fontAlgn="base" hangingPunct="0">
        <a:spcBef>
          <a:spcPct val="20000"/>
        </a:spcBef>
        <a:spcAft>
          <a:spcPct val="0"/>
        </a:spcAft>
        <a:buChar char="•"/>
        <a:defRPr sz="2000">
          <a:solidFill>
            <a:schemeClr val="tx1"/>
          </a:solidFill>
          <a:latin typeface="+mn-lt"/>
          <a:ea typeface="+mn-ea"/>
          <a:cs typeface="+mn-cs"/>
        </a:defRPr>
      </a:lvl1pPr>
      <a:lvl2pPr marL="742852" indent="-285712"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2849" indent="-228570" algn="l" rtl="0" eaLnBrk="0" fontAlgn="base" hangingPunct="0">
        <a:spcBef>
          <a:spcPct val="20000"/>
        </a:spcBef>
        <a:spcAft>
          <a:spcPct val="0"/>
        </a:spcAft>
        <a:buChar char="•"/>
        <a:defRPr sz="2400">
          <a:solidFill>
            <a:schemeClr val="tx1"/>
          </a:solidFill>
          <a:latin typeface="+mn-lt"/>
          <a:ea typeface="宋体" pitchFamily="2" charset="-122"/>
        </a:defRPr>
      </a:lvl3pPr>
      <a:lvl4pPr marL="1599989" indent="-228570" algn="l" rtl="0" eaLnBrk="0" fontAlgn="base" hangingPunct="0">
        <a:spcBef>
          <a:spcPct val="20000"/>
        </a:spcBef>
        <a:spcAft>
          <a:spcPct val="0"/>
        </a:spcAft>
        <a:buChar char="–"/>
        <a:defRPr sz="2000">
          <a:solidFill>
            <a:schemeClr val="tx1"/>
          </a:solidFill>
          <a:latin typeface="+mn-lt"/>
          <a:ea typeface="宋体" pitchFamily="2" charset="-122"/>
        </a:defRPr>
      </a:lvl4pPr>
      <a:lvl5pPr marL="2057128" indent="-228570" algn="l" rtl="0" eaLnBrk="0" fontAlgn="base" hangingPunct="0">
        <a:spcBef>
          <a:spcPct val="20000"/>
        </a:spcBef>
        <a:spcAft>
          <a:spcPct val="0"/>
        </a:spcAft>
        <a:buChar char="»"/>
        <a:defRPr sz="2000">
          <a:solidFill>
            <a:schemeClr val="tx1"/>
          </a:solidFill>
          <a:latin typeface="+mn-lt"/>
          <a:ea typeface="宋体" pitchFamily="2" charset="-122"/>
        </a:defRPr>
      </a:lvl5pPr>
      <a:lvl6pPr marL="2514268" indent="-228570" algn="l" rtl="0" eaLnBrk="0" fontAlgn="base" hangingPunct="0">
        <a:spcBef>
          <a:spcPct val="20000"/>
        </a:spcBef>
        <a:spcAft>
          <a:spcPct val="0"/>
        </a:spcAft>
        <a:buChar char="»"/>
        <a:defRPr sz="2000">
          <a:solidFill>
            <a:schemeClr val="tx1"/>
          </a:solidFill>
          <a:latin typeface="+mn-lt"/>
          <a:ea typeface="宋体" pitchFamily="2" charset="-122"/>
        </a:defRPr>
      </a:lvl6pPr>
      <a:lvl7pPr marL="2971408" indent="-228570" algn="l" rtl="0" eaLnBrk="0" fontAlgn="base" hangingPunct="0">
        <a:spcBef>
          <a:spcPct val="20000"/>
        </a:spcBef>
        <a:spcAft>
          <a:spcPct val="0"/>
        </a:spcAft>
        <a:buChar char="»"/>
        <a:defRPr sz="2000">
          <a:solidFill>
            <a:schemeClr val="tx1"/>
          </a:solidFill>
          <a:latin typeface="+mn-lt"/>
          <a:ea typeface="宋体" pitchFamily="2" charset="-122"/>
        </a:defRPr>
      </a:lvl7pPr>
      <a:lvl8pPr marL="3428547" indent="-228570" algn="l" rtl="0" eaLnBrk="0" fontAlgn="base" hangingPunct="0">
        <a:spcBef>
          <a:spcPct val="20000"/>
        </a:spcBef>
        <a:spcAft>
          <a:spcPct val="0"/>
        </a:spcAft>
        <a:buChar char="»"/>
        <a:defRPr sz="2000">
          <a:solidFill>
            <a:schemeClr val="tx1"/>
          </a:solidFill>
          <a:latin typeface="+mn-lt"/>
          <a:ea typeface="宋体" pitchFamily="2" charset="-122"/>
        </a:defRPr>
      </a:lvl8pPr>
      <a:lvl9pPr marL="3885687" indent="-22857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279" rtl="0" eaLnBrk="1" latinLnBrk="0" hangingPunct="1">
        <a:defRPr sz="1800" kern="1200">
          <a:solidFill>
            <a:schemeClr val="tx1"/>
          </a:solidFill>
          <a:latin typeface="+mn-lt"/>
          <a:ea typeface="+mn-ea"/>
          <a:cs typeface="+mn-cs"/>
        </a:defRPr>
      </a:lvl1pPr>
      <a:lvl2pPr marL="457140" algn="l" defTabSz="914279" rtl="0" eaLnBrk="1" latinLnBrk="0" hangingPunct="1">
        <a:defRPr sz="1800" kern="1200">
          <a:solidFill>
            <a:schemeClr val="tx1"/>
          </a:solidFill>
          <a:latin typeface="+mn-lt"/>
          <a:ea typeface="+mn-ea"/>
          <a:cs typeface="+mn-cs"/>
        </a:defRPr>
      </a:lvl2pPr>
      <a:lvl3pPr marL="914279" algn="l" defTabSz="914279" rtl="0" eaLnBrk="1" latinLnBrk="0" hangingPunct="1">
        <a:defRPr sz="1800" kern="1200">
          <a:solidFill>
            <a:schemeClr val="tx1"/>
          </a:solidFill>
          <a:latin typeface="+mn-lt"/>
          <a:ea typeface="+mn-ea"/>
          <a:cs typeface="+mn-cs"/>
        </a:defRPr>
      </a:lvl3pPr>
      <a:lvl4pPr marL="1371419" algn="l" defTabSz="914279" rtl="0" eaLnBrk="1" latinLnBrk="0" hangingPunct="1">
        <a:defRPr sz="1800" kern="1200">
          <a:solidFill>
            <a:schemeClr val="tx1"/>
          </a:solidFill>
          <a:latin typeface="+mn-lt"/>
          <a:ea typeface="+mn-ea"/>
          <a:cs typeface="+mn-cs"/>
        </a:defRPr>
      </a:lvl4pPr>
      <a:lvl5pPr marL="1828559" algn="l" defTabSz="914279" rtl="0" eaLnBrk="1" latinLnBrk="0" hangingPunct="1">
        <a:defRPr sz="1800" kern="1200">
          <a:solidFill>
            <a:schemeClr val="tx1"/>
          </a:solidFill>
          <a:latin typeface="+mn-lt"/>
          <a:ea typeface="+mn-ea"/>
          <a:cs typeface="+mn-cs"/>
        </a:defRPr>
      </a:lvl5pPr>
      <a:lvl6pPr marL="2285698" algn="l" defTabSz="914279" rtl="0" eaLnBrk="1" latinLnBrk="0" hangingPunct="1">
        <a:defRPr sz="1800" kern="1200">
          <a:solidFill>
            <a:schemeClr val="tx1"/>
          </a:solidFill>
          <a:latin typeface="+mn-lt"/>
          <a:ea typeface="+mn-ea"/>
          <a:cs typeface="+mn-cs"/>
        </a:defRPr>
      </a:lvl6pPr>
      <a:lvl7pPr marL="2742838" algn="l" defTabSz="914279" rtl="0" eaLnBrk="1" latinLnBrk="0" hangingPunct="1">
        <a:defRPr sz="1800" kern="1200">
          <a:solidFill>
            <a:schemeClr val="tx1"/>
          </a:solidFill>
          <a:latin typeface="+mn-lt"/>
          <a:ea typeface="+mn-ea"/>
          <a:cs typeface="+mn-cs"/>
        </a:defRPr>
      </a:lvl7pPr>
      <a:lvl8pPr marL="3199978" algn="l" defTabSz="914279" rtl="0" eaLnBrk="1" latinLnBrk="0" hangingPunct="1">
        <a:defRPr sz="1800" kern="1200">
          <a:solidFill>
            <a:schemeClr val="tx1"/>
          </a:solidFill>
          <a:latin typeface="+mn-lt"/>
          <a:ea typeface="+mn-ea"/>
          <a:cs typeface="+mn-cs"/>
        </a:defRPr>
      </a:lvl8pPr>
      <a:lvl9pPr marL="3657117" algn="l" defTabSz="91427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image" Target="../media/image5.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122" name="Rectangle 3"/>
          <p:cNvSpPr>
            <a:spLocks noGrp="1" noChangeArrowheads="1"/>
          </p:cNvSpPr>
          <p:nvPr>
            <p:ph type="ctrTitle" idx="4294967295"/>
          </p:nvPr>
        </p:nvSpPr>
        <p:spPr>
          <a:xfrm>
            <a:off x="2858021" y="2994819"/>
            <a:ext cx="9145016" cy="866775"/>
          </a:xfrm>
        </p:spPr>
        <p:txBody>
          <a:bodyPr/>
          <a:lstStyle/>
          <a:p>
            <a:pPr algn="dist" eaLnBrk="1" hangingPunct="1"/>
            <a:r>
              <a:rPr lang="zh-CN" altLang="en-US" sz="4400" b="1" dirty="0">
                <a:solidFill>
                  <a:srgbClr val="2B2E30"/>
                </a:solidFill>
                <a:latin typeface="+mn-ea"/>
                <a:ea typeface="+mn-ea"/>
              </a:rPr>
              <a:t>个人所得税重点征管问题</a:t>
            </a:r>
            <a:r>
              <a:rPr lang="zh-CN" altLang="en-US" sz="4400" b="1" dirty="0" smtClean="0">
                <a:solidFill>
                  <a:srgbClr val="2B2E30"/>
                </a:solidFill>
                <a:latin typeface="+mn-ea"/>
                <a:ea typeface="+mn-ea"/>
              </a:rPr>
              <a:t>操作预培训</a:t>
            </a:r>
            <a:endParaRPr lang="zh-CN" altLang="en-US" sz="4400" b="1" dirty="0">
              <a:solidFill>
                <a:srgbClr val="2B2E30"/>
              </a:solidFill>
              <a:latin typeface="+mn-ea"/>
              <a:ea typeface="+mn-ea"/>
            </a:endParaRPr>
          </a:p>
        </p:txBody>
      </p:sp>
      <p:sp>
        <p:nvSpPr>
          <p:cNvPr id="5126" name="Freeform 5"/>
          <p:cNvSpPr>
            <a:spLocks noEditPoints="1"/>
          </p:cNvSpPr>
          <p:nvPr/>
        </p:nvSpPr>
        <p:spPr bwMode="auto">
          <a:xfrm>
            <a:off x="697781" y="1628776"/>
            <a:ext cx="3454400" cy="3598863"/>
          </a:xfrm>
          <a:custGeom>
            <a:avLst/>
            <a:gdLst>
              <a:gd name="T0" fmla="*/ 2671 w 4891"/>
              <a:gd name="T1" fmla="*/ 2538 h 5077"/>
              <a:gd name="T2" fmla="*/ 2996 w 4891"/>
              <a:gd name="T3" fmla="*/ 4260 h 5077"/>
              <a:gd name="T4" fmla="*/ 2562 w 4891"/>
              <a:gd name="T5" fmla="*/ 2663 h 5077"/>
              <a:gd name="T6" fmla="*/ 2420 w 4891"/>
              <a:gd name="T7" fmla="*/ 2538 h 5077"/>
              <a:gd name="T8" fmla="*/ 930 w 4891"/>
              <a:gd name="T9" fmla="*/ 1883 h 5077"/>
              <a:gd name="T10" fmla="*/ 2451 w 4891"/>
              <a:gd name="T11" fmla="*/ 2456 h 5077"/>
              <a:gd name="T12" fmla="*/ 2435 w 4891"/>
              <a:gd name="T13" fmla="*/ 1374 h 5077"/>
              <a:gd name="T14" fmla="*/ 2598 w 4891"/>
              <a:gd name="T15" fmla="*/ 2424 h 5077"/>
              <a:gd name="T16" fmla="*/ 4342 w 4891"/>
              <a:gd name="T17" fmla="*/ 3769 h 5077"/>
              <a:gd name="T18" fmla="*/ 355 w 4891"/>
              <a:gd name="T19" fmla="*/ 2538 h 5077"/>
              <a:gd name="T20" fmla="*/ 4394 w 4891"/>
              <a:gd name="T21" fmla="*/ 1387 h 5077"/>
              <a:gd name="T22" fmla="*/ 4258 w 4891"/>
              <a:gd name="T23" fmla="*/ 1584 h 5077"/>
              <a:gd name="T24" fmla="*/ 4891 w 4891"/>
              <a:gd name="T25" fmla="*/ 1189 h 5077"/>
              <a:gd name="T26" fmla="*/ 4695 w 4891"/>
              <a:gd name="T27" fmla="*/ 1200 h 5077"/>
              <a:gd name="T28" fmla="*/ 0 w 4891"/>
              <a:gd name="T29" fmla="*/ 2538 h 5077"/>
              <a:gd name="T30" fmla="*/ 4644 w 4891"/>
              <a:gd name="T31" fmla="*/ 3956 h 5077"/>
              <a:gd name="T32" fmla="*/ 462 w 4891"/>
              <a:gd name="T33" fmla="*/ 2480 h 5077"/>
              <a:gd name="T34" fmla="*/ 707 w 4891"/>
              <a:gd name="T35" fmla="*/ 2538 h 5077"/>
              <a:gd name="T36" fmla="*/ 462 w 4891"/>
              <a:gd name="T37" fmla="*/ 2597 h 5077"/>
              <a:gd name="T38" fmla="*/ 712 w 4891"/>
              <a:gd name="T39" fmla="*/ 1547 h 5077"/>
              <a:gd name="T40" fmla="*/ 983 w 4891"/>
              <a:gd name="T41" fmla="*/ 1569 h 5077"/>
              <a:gd name="T42" fmla="*/ 1576 w 4891"/>
              <a:gd name="T43" fmla="*/ 976 h 5077"/>
              <a:gd name="T44" fmla="*/ 1554 w 4891"/>
              <a:gd name="T45" fmla="*/ 705 h 5077"/>
              <a:gd name="T46" fmla="*/ 1576 w 4891"/>
              <a:gd name="T47" fmla="*/ 976 h 5077"/>
              <a:gd name="T48" fmla="*/ 2487 w 4891"/>
              <a:gd name="T49" fmla="*/ 455 h 5077"/>
              <a:gd name="T50" fmla="*/ 2604 w 4891"/>
              <a:gd name="T51" fmla="*/ 701 h 5077"/>
              <a:gd name="T52" fmla="*/ 2487 w 4891"/>
              <a:gd name="T53" fmla="*/ 701 h 5077"/>
              <a:gd name="T54" fmla="*/ 3536 w 4891"/>
              <a:gd name="T55" fmla="*/ 705 h 5077"/>
              <a:gd name="T56" fmla="*/ 3515 w 4891"/>
              <a:gd name="T57" fmla="*/ 976 h 5077"/>
              <a:gd name="T58" fmla="*/ 3515 w 4891"/>
              <a:gd name="T59" fmla="*/ 4101 h 5077"/>
              <a:gd name="T60" fmla="*/ 3536 w 4891"/>
              <a:gd name="T61" fmla="*/ 4372 h 5077"/>
              <a:gd name="T62" fmla="*/ 3515 w 4891"/>
              <a:gd name="T63" fmla="*/ 4101 h 5077"/>
              <a:gd name="T64" fmla="*/ 2604 w 4891"/>
              <a:gd name="T65" fmla="*/ 4621 h 5077"/>
              <a:gd name="T66" fmla="*/ 2487 w 4891"/>
              <a:gd name="T67" fmla="*/ 4376 h 5077"/>
              <a:gd name="T68" fmla="*/ 2604 w 4891"/>
              <a:gd name="T69" fmla="*/ 4376 h 5077"/>
              <a:gd name="T70" fmla="*/ 1554 w 4891"/>
              <a:gd name="T71" fmla="*/ 4372 h 5077"/>
              <a:gd name="T72" fmla="*/ 1576 w 4891"/>
              <a:gd name="T73" fmla="*/ 4101 h 5077"/>
              <a:gd name="T74" fmla="*/ 983 w 4891"/>
              <a:gd name="T75" fmla="*/ 3508 h 5077"/>
              <a:gd name="T76" fmla="*/ 712 w 4891"/>
              <a:gd name="T77" fmla="*/ 3529 h 5077"/>
              <a:gd name="T78" fmla="*/ 983 w 4891"/>
              <a:gd name="T79" fmla="*/ 3508 h 5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91" h="5077">
                <a:moveTo>
                  <a:pt x="2598" y="2424"/>
                </a:moveTo>
                <a:cubicBezTo>
                  <a:pt x="2641" y="2444"/>
                  <a:pt x="2671" y="2488"/>
                  <a:pt x="2671" y="2538"/>
                </a:cubicBezTo>
                <a:cubicBezTo>
                  <a:pt x="2671" y="2591"/>
                  <a:pt x="2638" y="2636"/>
                  <a:pt x="2592" y="2655"/>
                </a:cubicBezTo>
                <a:lnTo>
                  <a:pt x="2996" y="4260"/>
                </a:lnTo>
                <a:lnTo>
                  <a:pt x="2971" y="4266"/>
                </a:lnTo>
                <a:lnTo>
                  <a:pt x="2562" y="2663"/>
                </a:lnTo>
                <a:cubicBezTo>
                  <a:pt x="2557" y="2663"/>
                  <a:pt x="2551" y="2664"/>
                  <a:pt x="2546" y="2664"/>
                </a:cubicBezTo>
                <a:cubicBezTo>
                  <a:pt x="2476" y="2664"/>
                  <a:pt x="2420" y="2608"/>
                  <a:pt x="2420" y="2538"/>
                </a:cubicBezTo>
                <a:lnTo>
                  <a:pt x="2420" y="2535"/>
                </a:lnTo>
                <a:lnTo>
                  <a:pt x="930" y="1883"/>
                </a:lnTo>
                <a:lnTo>
                  <a:pt x="952" y="1831"/>
                </a:lnTo>
                <a:lnTo>
                  <a:pt x="2451" y="2456"/>
                </a:lnTo>
                <a:cubicBezTo>
                  <a:pt x="2459" y="2447"/>
                  <a:pt x="2469" y="2438"/>
                  <a:pt x="2480" y="2432"/>
                </a:cubicBezTo>
                <a:lnTo>
                  <a:pt x="2435" y="1374"/>
                </a:lnTo>
                <a:lnTo>
                  <a:pt x="2509" y="1369"/>
                </a:lnTo>
                <a:lnTo>
                  <a:pt x="2598" y="2424"/>
                </a:lnTo>
                <a:close/>
                <a:moveTo>
                  <a:pt x="4644" y="3956"/>
                </a:moveTo>
                <a:lnTo>
                  <a:pt x="4342" y="3769"/>
                </a:lnTo>
                <a:cubicBezTo>
                  <a:pt x="3936" y="4363"/>
                  <a:pt x="3264" y="4722"/>
                  <a:pt x="2538" y="4722"/>
                </a:cubicBezTo>
                <a:cubicBezTo>
                  <a:pt x="1333" y="4722"/>
                  <a:pt x="355" y="3744"/>
                  <a:pt x="355" y="2538"/>
                </a:cubicBezTo>
                <a:cubicBezTo>
                  <a:pt x="355" y="1333"/>
                  <a:pt x="1333" y="355"/>
                  <a:pt x="2538" y="355"/>
                </a:cubicBezTo>
                <a:cubicBezTo>
                  <a:pt x="3296" y="355"/>
                  <a:pt x="3995" y="746"/>
                  <a:pt x="4394" y="1387"/>
                </a:cubicBezTo>
                <a:lnTo>
                  <a:pt x="4443" y="1467"/>
                </a:lnTo>
                <a:lnTo>
                  <a:pt x="4258" y="1584"/>
                </a:lnTo>
                <a:lnTo>
                  <a:pt x="4747" y="1638"/>
                </a:lnTo>
                <a:lnTo>
                  <a:pt x="4891" y="1189"/>
                </a:lnTo>
                <a:lnTo>
                  <a:pt x="4745" y="1280"/>
                </a:lnTo>
                <a:lnTo>
                  <a:pt x="4695" y="1200"/>
                </a:lnTo>
                <a:cubicBezTo>
                  <a:pt x="4232" y="454"/>
                  <a:pt x="3419" y="0"/>
                  <a:pt x="2538" y="0"/>
                </a:cubicBezTo>
                <a:cubicBezTo>
                  <a:pt x="1137" y="0"/>
                  <a:pt x="0" y="1137"/>
                  <a:pt x="0" y="2538"/>
                </a:cubicBezTo>
                <a:cubicBezTo>
                  <a:pt x="0" y="3940"/>
                  <a:pt x="1137" y="5077"/>
                  <a:pt x="2538" y="5077"/>
                </a:cubicBezTo>
                <a:cubicBezTo>
                  <a:pt x="3388" y="5077"/>
                  <a:pt x="4173" y="4655"/>
                  <a:pt x="4644" y="3956"/>
                </a:cubicBezTo>
                <a:close/>
                <a:moveTo>
                  <a:pt x="462" y="2597"/>
                </a:moveTo>
                <a:lnTo>
                  <a:pt x="462" y="2480"/>
                </a:lnTo>
                <a:lnTo>
                  <a:pt x="708" y="2480"/>
                </a:lnTo>
                <a:cubicBezTo>
                  <a:pt x="707" y="2499"/>
                  <a:pt x="707" y="2519"/>
                  <a:pt x="707" y="2538"/>
                </a:cubicBezTo>
                <a:cubicBezTo>
                  <a:pt x="707" y="2558"/>
                  <a:pt x="707" y="2577"/>
                  <a:pt x="708" y="2597"/>
                </a:cubicBezTo>
                <a:lnTo>
                  <a:pt x="462" y="2597"/>
                </a:lnTo>
                <a:close/>
                <a:moveTo>
                  <a:pt x="924" y="1670"/>
                </a:moveTo>
                <a:lnTo>
                  <a:pt x="712" y="1547"/>
                </a:lnTo>
                <a:lnTo>
                  <a:pt x="771" y="1446"/>
                </a:lnTo>
                <a:lnTo>
                  <a:pt x="983" y="1569"/>
                </a:lnTo>
                <a:cubicBezTo>
                  <a:pt x="962" y="1602"/>
                  <a:pt x="943" y="1636"/>
                  <a:pt x="924" y="1670"/>
                </a:cubicBezTo>
                <a:close/>
                <a:moveTo>
                  <a:pt x="1576" y="976"/>
                </a:moveTo>
                <a:lnTo>
                  <a:pt x="1453" y="764"/>
                </a:lnTo>
                <a:lnTo>
                  <a:pt x="1554" y="705"/>
                </a:lnTo>
                <a:lnTo>
                  <a:pt x="1677" y="917"/>
                </a:lnTo>
                <a:cubicBezTo>
                  <a:pt x="1643" y="936"/>
                  <a:pt x="1609" y="955"/>
                  <a:pt x="1576" y="976"/>
                </a:cubicBezTo>
                <a:close/>
                <a:moveTo>
                  <a:pt x="2487" y="701"/>
                </a:moveTo>
                <a:lnTo>
                  <a:pt x="2487" y="455"/>
                </a:lnTo>
                <a:lnTo>
                  <a:pt x="2604" y="455"/>
                </a:lnTo>
                <a:lnTo>
                  <a:pt x="2604" y="701"/>
                </a:lnTo>
                <a:cubicBezTo>
                  <a:pt x="2584" y="700"/>
                  <a:pt x="2565" y="700"/>
                  <a:pt x="2546" y="700"/>
                </a:cubicBezTo>
                <a:cubicBezTo>
                  <a:pt x="2526" y="700"/>
                  <a:pt x="2507" y="700"/>
                  <a:pt x="2487" y="701"/>
                </a:cubicBezTo>
                <a:close/>
                <a:moveTo>
                  <a:pt x="3414" y="917"/>
                </a:moveTo>
                <a:lnTo>
                  <a:pt x="3536" y="705"/>
                </a:lnTo>
                <a:lnTo>
                  <a:pt x="3637" y="764"/>
                </a:lnTo>
                <a:lnTo>
                  <a:pt x="3515" y="976"/>
                </a:lnTo>
                <a:cubicBezTo>
                  <a:pt x="3482" y="955"/>
                  <a:pt x="3448" y="936"/>
                  <a:pt x="3414" y="917"/>
                </a:cubicBezTo>
                <a:close/>
                <a:moveTo>
                  <a:pt x="3515" y="4101"/>
                </a:moveTo>
                <a:lnTo>
                  <a:pt x="3638" y="4313"/>
                </a:lnTo>
                <a:lnTo>
                  <a:pt x="3536" y="4372"/>
                </a:lnTo>
                <a:lnTo>
                  <a:pt x="3414" y="4159"/>
                </a:lnTo>
                <a:cubicBezTo>
                  <a:pt x="3448" y="4141"/>
                  <a:pt x="3482" y="4121"/>
                  <a:pt x="3515" y="4101"/>
                </a:cubicBezTo>
                <a:close/>
                <a:moveTo>
                  <a:pt x="2604" y="4376"/>
                </a:moveTo>
                <a:lnTo>
                  <a:pt x="2604" y="4621"/>
                </a:lnTo>
                <a:lnTo>
                  <a:pt x="2487" y="4621"/>
                </a:lnTo>
                <a:lnTo>
                  <a:pt x="2487" y="4376"/>
                </a:lnTo>
                <a:cubicBezTo>
                  <a:pt x="2507" y="4377"/>
                  <a:pt x="2526" y="4377"/>
                  <a:pt x="2546" y="4377"/>
                </a:cubicBezTo>
                <a:cubicBezTo>
                  <a:pt x="2565" y="4377"/>
                  <a:pt x="2584" y="4377"/>
                  <a:pt x="2604" y="4376"/>
                </a:cubicBezTo>
                <a:close/>
                <a:moveTo>
                  <a:pt x="1677" y="4159"/>
                </a:moveTo>
                <a:lnTo>
                  <a:pt x="1554" y="4372"/>
                </a:lnTo>
                <a:lnTo>
                  <a:pt x="1453" y="4313"/>
                </a:lnTo>
                <a:lnTo>
                  <a:pt x="1576" y="4101"/>
                </a:lnTo>
                <a:cubicBezTo>
                  <a:pt x="1609" y="4121"/>
                  <a:pt x="1643" y="4141"/>
                  <a:pt x="1677" y="4159"/>
                </a:cubicBezTo>
                <a:close/>
                <a:moveTo>
                  <a:pt x="983" y="3508"/>
                </a:moveTo>
                <a:lnTo>
                  <a:pt x="771" y="3630"/>
                </a:lnTo>
                <a:lnTo>
                  <a:pt x="712" y="3529"/>
                </a:lnTo>
                <a:lnTo>
                  <a:pt x="924" y="3407"/>
                </a:lnTo>
                <a:cubicBezTo>
                  <a:pt x="943" y="3441"/>
                  <a:pt x="962" y="3475"/>
                  <a:pt x="983" y="3508"/>
                </a:cubicBezTo>
                <a:close/>
              </a:path>
            </a:pathLst>
          </a:custGeom>
          <a:solidFill>
            <a:srgbClr val="0070C0"/>
          </a:solidFill>
          <a:ln>
            <a:noFill/>
          </a:ln>
          <a:extLst/>
        </p:spPr>
        <p:txBody>
          <a:bodyPr lIns="91428" tIns="45714" rIns="91428" bIns="45714"/>
          <a:lstStyle/>
          <a:p>
            <a:endParaRPr lang="zh-CN" altLang="en-US">
              <a:latin typeface="华文中宋" pitchFamily="2" charset="-122"/>
              <a:ea typeface="华文中宋"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8" name="Group 6"/>
          <p:cNvGrpSpPr>
            <a:grpSpLocks/>
          </p:cNvGrpSpPr>
          <p:nvPr/>
        </p:nvGrpSpPr>
        <p:grpSpPr bwMode="auto">
          <a:xfrm>
            <a:off x="2809875" y="1673003"/>
            <a:ext cx="1517650" cy="1323975"/>
            <a:chOff x="0" y="0"/>
            <a:chExt cx="1517650" cy="1323975"/>
          </a:xfrm>
        </p:grpSpPr>
        <p:sp>
          <p:nvSpPr>
            <p:cNvPr id="18439" name="AutoShape 1"/>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805" algn="l"/>
                  <a:tab pos="1447609" algn="l"/>
                </a:tabLst>
              </a:pPr>
              <a:endParaRPr lang="zh-CN" altLang="en-US" sz="2000">
                <a:solidFill>
                  <a:schemeClr val="bg1"/>
                </a:solidFill>
                <a:latin typeface="华文中宋" pitchFamily="2" charset="-122"/>
                <a:ea typeface="华文中宋" pitchFamily="2" charset="-122"/>
                <a:sym typeface="微软雅黑" pitchFamily="34" charset="-122"/>
              </a:endParaRPr>
            </a:p>
          </p:txBody>
        </p:sp>
        <p:sp>
          <p:nvSpPr>
            <p:cNvPr id="18440" name="TextBox 147"/>
            <p:cNvSpPr>
              <a:spLocks noChangeArrowheads="1"/>
            </p:cNvSpPr>
            <p:nvPr/>
          </p:nvSpPr>
          <p:spPr bwMode="auto">
            <a:xfrm>
              <a:off x="204787" y="284719"/>
              <a:ext cx="1054100"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dirty="0" smtClean="0">
                  <a:solidFill>
                    <a:srgbClr val="FF0000"/>
                  </a:solidFill>
                  <a:latin typeface="华文中宋" pitchFamily="2" charset="-122"/>
                  <a:ea typeface="华文中宋" pitchFamily="2" charset="-122"/>
                  <a:sym typeface="微软雅黑" pitchFamily="34" charset="-122"/>
                </a:rPr>
                <a:t>子女</a:t>
              </a:r>
              <a:endParaRPr lang="en-US" altLang="zh-CN" dirty="0" smtClean="0">
                <a:solidFill>
                  <a:srgbClr val="FF0000"/>
                </a:solidFill>
                <a:latin typeface="华文中宋" pitchFamily="2" charset="-122"/>
                <a:ea typeface="华文中宋" pitchFamily="2" charset="-122"/>
                <a:sym typeface="微软雅黑" pitchFamily="34" charset="-122"/>
              </a:endParaRPr>
            </a:p>
            <a:p>
              <a:pPr algn="ctr" fontAlgn="ctr">
                <a:buClr>
                  <a:srgbClr val="FF0000"/>
                </a:buClr>
                <a:buSzPct val="70000"/>
              </a:pPr>
              <a:r>
                <a:rPr lang="zh-CN" altLang="en-US" dirty="0" smtClean="0">
                  <a:solidFill>
                    <a:srgbClr val="FF0000"/>
                  </a:solidFill>
                  <a:latin typeface="华文中宋" pitchFamily="2" charset="-122"/>
                  <a:ea typeface="华文中宋" pitchFamily="2" charset="-122"/>
                  <a:sym typeface="微软雅黑" pitchFamily="34" charset="-122"/>
                </a:rPr>
                <a:t>教育</a:t>
              </a:r>
              <a:endParaRPr lang="zh-CN" altLang="en-US" sz="2400" dirty="0">
                <a:solidFill>
                  <a:srgbClr val="FF0000"/>
                </a:solidFill>
                <a:latin typeface="华文中宋" pitchFamily="2" charset="-122"/>
                <a:ea typeface="华文中宋" pitchFamily="2" charset="-122"/>
              </a:endParaRPr>
            </a:p>
          </p:txBody>
        </p:sp>
      </p:grpSp>
      <p:grpSp>
        <p:nvGrpSpPr>
          <p:cNvPr id="18441" name="Group 9"/>
          <p:cNvGrpSpPr>
            <a:grpSpLocks/>
          </p:cNvGrpSpPr>
          <p:nvPr/>
        </p:nvGrpSpPr>
        <p:grpSpPr bwMode="auto">
          <a:xfrm>
            <a:off x="4033838" y="2357215"/>
            <a:ext cx="1517650" cy="1323975"/>
            <a:chOff x="0" y="0"/>
            <a:chExt cx="1517650" cy="1323975"/>
          </a:xfrm>
        </p:grpSpPr>
        <p:sp>
          <p:nvSpPr>
            <p:cNvPr id="18442" name="AutoShape 4"/>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805" algn="l"/>
                  <a:tab pos="1447609" algn="l"/>
                </a:tabLst>
              </a:pPr>
              <a:endParaRPr lang="zh-CN" altLang="en-US" sz="2000">
                <a:solidFill>
                  <a:schemeClr val="bg1"/>
                </a:solidFill>
                <a:latin typeface="华文中宋" pitchFamily="2" charset="-122"/>
                <a:ea typeface="华文中宋" pitchFamily="2" charset="-122"/>
                <a:sym typeface="微软雅黑" pitchFamily="34" charset="-122"/>
              </a:endParaRPr>
            </a:p>
          </p:txBody>
        </p:sp>
        <p:sp>
          <p:nvSpPr>
            <p:cNvPr id="18443" name="TextBox 147"/>
            <p:cNvSpPr>
              <a:spLocks noChangeArrowheads="1"/>
            </p:cNvSpPr>
            <p:nvPr/>
          </p:nvSpPr>
          <p:spPr bwMode="auto">
            <a:xfrm>
              <a:off x="195263" y="289609"/>
              <a:ext cx="10541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dirty="0" smtClean="0">
                  <a:solidFill>
                    <a:srgbClr val="FF0000"/>
                  </a:solidFill>
                  <a:latin typeface="华文中宋" pitchFamily="2" charset="-122"/>
                  <a:ea typeface="华文中宋" pitchFamily="2" charset="-122"/>
                  <a:sym typeface="微软雅黑" pitchFamily="34" charset="-122"/>
                </a:rPr>
                <a:t>继续</a:t>
              </a:r>
              <a:endParaRPr lang="en-US" altLang="zh-CN" dirty="0" smtClean="0">
                <a:solidFill>
                  <a:srgbClr val="FF0000"/>
                </a:solidFill>
                <a:latin typeface="华文中宋" pitchFamily="2" charset="-122"/>
                <a:ea typeface="华文中宋" pitchFamily="2" charset="-122"/>
                <a:sym typeface="微软雅黑" pitchFamily="34" charset="-122"/>
              </a:endParaRPr>
            </a:p>
            <a:p>
              <a:pPr algn="ctr" fontAlgn="ctr">
                <a:buClr>
                  <a:srgbClr val="FF0000"/>
                </a:buClr>
                <a:buSzPct val="70000"/>
              </a:pPr>
              <a:r>
                <a:rPr lang="zh-CN" altLang="en-US" dirty="0" smtClean="0">
                  <a:solidFill>
                    <a:srgbClr val="FF0000"/>
                  </a:solidFill>
                  <a:latin typeface="华文中宋" pitchFamily="2" charset="-122"/>
                  <a:ea typeface="华文中宋" pitchFamily="2" charset="-122"/>
                  <a:sym typeface="微软雅黑" pitchFamily="34" charset="-122"/>
                </a:rPr>
                <a:t>教育</a:t>
              </a:r>
              <a:endParaRPr lang="zh-CN" altLang="en-US" dirty="0">
                <a:solidFill>
                  <a:srgbClr val="FF0000"/>
                </a:solidFill>
                <a:latin typeface="华文中宋" pitchFamily="2" charset="-122"/>
                <a:ea typeface="华文中宋" pitchFamily="2" charset="-122"/>
                <a:sym typeface="微软雅黑" pitchFamily="34" charset="-122"/>
              </a:endParaRPr>
            </a:p>
          </p:txBody>
        </p:sp>
      </p:grpSp>
      <p:grpSp>
        <p:nvGrpSpPr>
          <p:cNvPr id="18444" name="Group 12"/>
          <p:cNvGrpSpPr>
            <a:grpSpLocks/>
          </p:cNvGrpSpPr>
          <p:nvPr/>
        </p:nvGrpSpPr>
        <p:grpSpPr bwMode="auto">
          <a:xfrm>
            <a:off x="1585913" y="2357215"/>
            <a:ext cx="1517650" cy="1323975"/>
            <a:chOff x="0" y="0"/>
            <a:chExt cx="1517650" cy="1323975"/>
          </a:xfrm>
        </p:grpSpPr>
        <p:sp>
          <p:nvSpPr>
            <p:cNvPr id="18445" name="AutoShape 2"/>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805" algn="l"/>
                  <a:tab pos="1447609" algn="l"/>
                </a:tabLst>
              </a:pPr>
              <a:endParaRPr lang="zh-CN" altLang="en-US" sz="2000">
                <a:solidFill>
                  <a:schemeClr val="bg1"/>
                </a:solidFill>
                <a:latin typeface="华文中宋" pitchFamily="2" charset="-122"/>
                <a:ea typeface="华文中宋" pitchFamily="2" charset="-122"/>
                <a:sym typeface="微软雅黑" pitchFamily="34" charset="-122"/>
              </a:endParaRPr>
            </a:p>
          </p:txBody>
        </p:sp>
        <p:sp>
          <p:nvSpPr>
            <p:cNvPr id="18446" name="TextBox 147"/>
            <p:cNvSpPr>
              <a:spLocks noChangeArrowheads="1"/>
            </p:cNvSpPr>
            <p:nvPr/>
          </p:nvSpPr>
          <p:spPr bwMode="auto">
            <a:xfrm>
              <a:off x="214313" y="289609"/>
              <a:ext cx="10541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dirty="0" smtClean="0">
                  <a:solidFill>
                    <a:srgbClr val="FF0000"/>
                  </a:solidFill>
                  <a:latin typeface="华文中宋" pitchFamily="2" charset="-122"/>
                  <a:ea typeface="华文中宋" pitchFamily="2" charset="-122"/>
                  <a:sym typeface="微软雅黑" pitchFamily="34" charset="-122"/>
                </a:rPr>
                <a:t>赡养</a:t>
              </a:r>
              <a:endParaRPr lang="en-US" altLang="zh-CN" dirty="0" smtClean="0">
                <a:solidFill>
                  <a:srgbClr val="FF0000"/>
                </a:solidFill>
                <a:latin typeface="华文中宋" pitchFamily="2" charset="-122"/>
                <a:ea typeface="华文中宋" pitchFamily="2" charset="-122"/>
                <a:sym typeface="微软雅黑" pitchFamily="34" charset="-122"/>
              </a:endParaRPr>
            </a:p>
            <a:p>
              <a:pPr algn="ctr" fontAlgn="ctr">
                <a:buClr>
                  <a:srgbClr val="FF0000"/>
                </a:buClr>
                <a:buSzPct val="70000"/>
              </a:pPr>
              <a:r>
                <a:rPr lang="zh-CN" altLang="en-US" dirty="0" smtClean="0">
                  <a:solidFill>
                    <a:srgbClr val="FF0000"/>
                  </a:solidFill>
                  <a:latin typeface="华文中宋" pitchFamily="2" charset="-122"/>
                  <a:ea typeface="华文中宋" pitchFamily="2" charset="-122"/>
                  <a:sym typeface="微软雅黑" pitchFamily="34" charset="-122"/>
                </a:rPr>
                <a:t>老人</a:t>
              </a:r>
              <a:endParaRPr lang="zh-CN" altLang="en-US" dirty="0">
                <a:solidFill>
                  <a:srgbClr val="FF0000"/>
                </a:solidFill>
                <a:latin typeface="华文中宋" pitchFamily="2" charset="-122"/>
                <a:ea typeface="华文中宋" pitchFamily="2" charset="-122"/>
                <a:sym typeface="微软雅黑" pitchFamily="34" charset="-122"/>
              </a:endParaRPr>
            </a:p>
          </p:txBody>
        </p:sp>
      </p:grpSp>
      <p:grpSp>
        <p:nvGrpSpPr>
          <p:cNvPr id="18447" name="Group 15"/>
          <p:cNvGrpSpPr>
            <a:grpSpLocks/>
          </p:cNvGrpSpPr>
          <p:nvPr/>
        </p:nvGrpSpPr>
        <p:grpSpPr bwMode="auto">
          <a:xfrm>
            <a:off x="1585913" y="3760565"/>
            <a:ext cx="1517650" cy="1323975"/>
            <a:chOff x="0" y="0"/>
            <a:chExt cx="1517650" cy="1323975"/>
          </a:xfrm>
        </p:grpSpPr>
        <p:sp>
          <p:nvSpPr>
            <p:cNvPr id="18448" name="AutoShape 3"/>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805" algn="l"/>
                  <a:tab pos="1447609" algn="l"/>
                </a:tabLst>
              </a:pPr>
              <a:endParaRPr lang="zh-CN" altLang="en-US" sz="2000">
                <a:solidFill>
                  <a:schemeClr val="bg1"/>
                </a:solidFill>
                <a:latin typeface="华文中宋" pitchFamily="2" charset="-122"/>
                <a:ea typeface="华文中宋" pitchFamily="2" charset="-122"/>
                <a:sym typeface="微软雅黑" pitchFamily="34" charset="-122"/>
              </a:endParaRPr>
            </a:p>
          </p:txBody>
        </p:sp>
        <p:sp>
          <p:nvSpPr>
            <p:cNvPr id="18449" name="TextBox 147"/>
            <p:cNvSpPr>
              <a:spLocks noChangeArrowheads="1"/>
            </p:cNvSpPr>
            <p:nvPr/>
          </p:nvSpPr>
          <p:spPr bwMode="auto">
            <a:xfrm>
              <a:off x="214313" y="315009"/>
              <a:ext cx="10541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dirty="0" smtClean="0">
                  <a:solidFill>
                    <a:srgbClr val="FF0000"/>
                  </a:solidFill>
                  <a:latin typeface="华文中宋" pitchFamily="2" charset="-122"/>
                  <a:ea typeface="华文中宋" pitchFamily="2" charset="-122"/>
                  <a:sym typeface="微软雅黑" pitchFamily="34" charset="-122"/>
                </a:rPr>
                <a:t>住房</a:t>
              </a:r>
              <a:endParaRPr lang="en-US" altLang="zh-CN" dirty="0" smtClean="0">
                <a:solidFill>
                  <a:srgbClr val="FF0000"/>
                </a:solidFill>
                <a:latin typeface="华文中宋" pitchFamily="2" charset="-122"/>
                <a:ea typeface="华文中宋" pitchFamily="2" charset="-122"/>
                <a:sym typeface="微软雅黑" pitchFamily="34" charset="-122"/>
              </a:endParaRPr>
            </a:p>
            <a:p>
              <a:pPr algn="ctr" fontAlgn="ctr">
                <a:buClr>
                  <a:srgbClr val="FF0000"/>
                </a:buClr>
                <a:buSzPct val="70000"/>
              </a:pPr>
              <a:r>
                <a:rPr lang="zh-CN" altLang="en-US" dirty="0" smtClean="0">
                  <a:solidFill>
                    <a:srgbClr val="FF0000"/>
                  </a:solidFill>
                  <a:latin typeface="华文中宋" pitchFamily="2" charset="-122"/>
                  <a:ea typeface="华文中宋" pitchFamily="2" charset="-122"/>
                  <a:sym typeface="微软雅黑" pitchFamily="34" charset="-122"/>
                </a:rPr>
                <a:t>租金</a:t>
              </a:r>
              <a:endParaRPr lang="zh-CN" altLang="en-US" dirty="0">
                <a:solidFill>
                  <a:srgbClr val="FF0000"/>
                </a:solidFill>
                <a:latin typeface="华文中宋" pitchFamily="2" charset="-122"/>
                <a:ea typeface="华文中宋" pitchFamily="2" charset="-122"/>
                <a:sym typeface="微软雅黑" pitchFamily="34" charset="-122"/>
              </a:endParaRPr>
            </a:p>
          </p:txBody>
        </p:sp>
      </p:grpSp>
      <p:grpSp>
        <p:nvGrpSpPr>
          <p:cNvPr id="18450" name="Group 18"/>
          <p:cNvGrpSpPr>
            <a:grpSpLocks/>
          </p:cNvGrpSpPr>
          <p:nvPr/>
        </p:nvGrpSpPr>
        <p:grpSpPr bwMode="auto">
          <a:xfrm>
            <a:off x="2809875" y="4481290"/>
            <a:ext cx="1517650" cy="1323975"/>
            <a:chOff x="0" y="0"/>
            <a:chExt cx="1517650" cy="1323975"/>
          </a:xfrm>
        </p:grpSpPr>
        <p:sp>
          <p:nvSpPr>
            <p:cNvPr id="18451" name="AutoShape 6"/>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805" algn="l"/>
                  <a:tab pos="1447609" algn="l"/>
                </a:tabLst>
              </a:pPr>
              <a:endParaRPr lang="zh-CN" altLang="en-US" sz="2000">
                <a:solidFill>
                  <a:schemeClr val="bg1"/>
                </a:solidFill>
                <a:latin typeface="华文中宋" pitchFamily="2" charset="-122"/>
                <a:ea typeface="华文中宋" pitchFamily="2" charset="-122"/>
                <a:sym typeface="微软雅黑" pitchFamily="34" charset="-122"/>
              </a:endParaRPr>
            </a:p>
          </p:txBody>
        </p:sp>
        <p:sp>
          <p:nvSpPr>
            <p:cNvPr id="18452" name="TextBox 147"/>
            <p:cNvSpPr>
              <a:spLocks noChangeArrowheads="1"/>
            </p:cNvSpPr>
            <p:nvPr/>
          </p:nvSpPr>
          <p:spPr bwMode="auto">
            <a:xfrm>
              <a:off x="204787" y="308660"/>
              <a:ext cx="10541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dirty="0">
                  <a:solidFill>
                    <a:srgbClr val="FF0000"/>
                  </a:solidFill>
                  <a:latin typeface="华文中宋" pitchFamily="2" charset="-122"/>
                  <a:ea typeface="华文中宋" pitchFamily="2" charset="-122"/>
                  <a:sym typeface="微软雅黑" pitchFamily="34" charset="-122"/>
                </a:rPr>
                <a:t>住房贷款利息</a:t>
              </a:r>
            </a:p>
          </p:txBody>
        </p:sp>
      </p:grpSp>
      <p:sp>
        <p:nvSpPr>
          <p:cNvPr id="18454" name="TextBox 29"/>
          <p:cNvSpPr txBox="1">
            <a:spLocks noChangeArrowheads="1"/>
          </p:cNvSpPr>
          <p:nvPr/>
        </p:nvSpPr>
        <p:spPr bwMode="auto">
          <a:xfrm>
            <a:off x="1147763" y="388938"/>
            <a:ext cx="2856848"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a:latin typeface="微软雅黑" pitchFamily="34" charset="-122"/>
                <a:ea typeface="微软雅黑" pitchFamily="34" charset="-122"/>
              </a:rPr>
              <a:t>2.2</a:t>
            </a:r>
            <a:r>
              <a:rPr lang="zh-CN" altLang="en-US" sz="2000" dirty="0">
                <a:latin typeface="微软雅黑" pitchFamily="34" charset="-122"/>
                <a:ea typeface="微软雅黑" pitchFamily="34" charset="-122"/>
              </a:rPr>
              <a:t>专项附加扣除有什么</a:t>
            </a:r>
          </a:p>
        </p:txBody>
      </p:sp>
      <p:sp>
        <p:nvSpPr>
          <p:cNvPr id="18455" name="五边形 30"/>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8456" name="燕尾形 31"/>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grpSp>
        <p:nvGrpSpPr>
          <p:cNvPr id="25" name="Group 6"/>
          <p:cNvGrpSpPr>
            <a:grpSpLocks/>
          </p:cNvGrpSpPr>
          <p:nvPr/>
        </p:nvGrpSpPr>
        <p:grpSpPr bwMode="auto">
          <a:xfrm>
            <a:off x="2786013" y="3080842"/>
            <a:ext cx="1517650" cy="1323975"/>
            <a:chOff x="0" y="0"/>
            <a:chExt cx="1517650" cy="1323975"/>
          </a:xfrm>
          <a:solidFill>
            <a:srgbClr val="0070C0"/>
          </a:solidFill>
        </p:grpSpPr>
        <p:sp>
          <p:nvSpPr>
            <p:cNvPr id="26" name="AutoShape 1"/>
            <p:cNvSpPr>
              <a:spLocks noChangeArrowheads="1"/>
            </p:cNvSpPr>
            <p:nvPr/>
          </p:nvSpPr>
          <p:spPr bwMode="auto">
            <a:xfrm>
              <a:off x="0" y="0"/>
              <a:ext cx="1517650" cy="1323975"/>
            </a:xfrm>
            <a:prstGeom prst="hexagon">
              <a:avLst>
                <a:gd name="adj" fmla="val 28652"/>
                <a:gd name="vf" fmla="val 115470"/>
              </a:avLst>
            </a:prstGeom>
            <a:grpFill/>
            <a:ln w="25400" cmpd="sng">
              <a:solidFill>
                <a:srgbClr val="2B2E30"/>
              </a:solidFill>
              <a:miter lim="800000"/>
              <a:headEnd/>
              <a:tailEnd/>
            </a:ln>
            <a:extLst/>
          </p:spPr>
          <p:txBody>
            <a:bodyPr anchor="ctr"/>
            <a:lstStyle/>
            <a:p>
              <a:pPr algn="ctr" fontAlgn="ctr">
                <a:buClr>
                  <a:srgbClr val="FF0000"/>
                </a:buClr>
                <a:buSzPct val="70000"/>
                <a:buFont typeface="Wingdings" pitchFamily="2" charset="2"/>
                <a:buChar char="u"/>
                <a:tabLst>
                  <a:tab pos="723805" algn="l"/>
                  <a:tab pos="1447609" algn="l"/>
                </a:tabLst>
              </a:pPr>
              <a:endParaRPr lang="zh-CN" altLang="en-US" sz="2000">
                <a:solidFill>
                  <a:schemeClr val="bg1"/>
                </a:solidFill>
                <a:latin typeface="华文中宋" pitchFamily="2" charset="-122"/>
                <a:ea typeface="华文中宋" pitchFamily="2" charset="-122"/>
                <a:sym typeface="微软雅黑" pitchFamily="34" charset="-122"/>
              </a:endParaRPr>
            </a:p>
          </p:txBody>
        </p:sp>
        <p:sp>
          <p:nvSpPr>
            <p:cNvPr id="27" name="TextBox 147"/>
            <p:cNvSpPr>
              <a:spLocks noChangeArrowheads="1"/>
            </p:cNvSpPr>
            <p:nvPr/>
          </p:nvSpPr>
          <p:spPr bwMode="auto">
            <a:xfrm>
              <a:off x="317550" y="146222"/>
              <a:ext cx="901048" cy="10156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fontAlgn="ctr">
                <a:buClr>
                  <a:srgbClr val="FF0000"/>
                </a:buClr>
                <a:buSzPct val="70000"/>
              </a:pPr>
              <a:r>
                <a:rPr lang="zh-CN" altLang="en-US" sz="2000" dirty="0" smtClean="0">
                  <a:solidFill>
                    <a:srgbClr val="F8F8F8"/>
                  </a:solidFill>
                  <a:latin typeface="华文中宋" pitchFamily="2" charset="-122"/>
                  <a:ea typeface="华文中宋" pitchFamily="2" charset="-122"/>
                </a:rPr>
                <a:t>专项</a:t>
              </a:r>
              <a:endParaRPr lang="en-US" altLang="zh-CN" sz="2000" dirty="0" smtClean="0">
                <a:solidFill>
                  <a:srgbClr val="F8F8F8"/>
                </a:solidFill>
                <a:latin typeface="华文中宋" pitchFamily="2" charset="-122"/>
                <a:ea typeface="华文中宋" pitchFamily="2" charset="-122"/>
              </a:endParaRPr>
            </a:p>
            <a:p>
              <a:pPr algn="ctr" fontAlgn="ctr">
                <a:buClr>
                  <a:srgbClr val="FF0000"/>
                </a:buClr>
                <a:buSzPct val="70000"/>
              </a:pPr>
              <a:r>
                <a:rPr lang="zh-CN" altLang="en-US" sz="2000" dirty="0" smtClean="0">
                  <a:solidFill>
                    <a:srgbClr val="F8F8F8"/>
                  </a:solidFill>
                  <a:latin typeface="华文中宋" pitchFamily="2" charset="-122"/>
                  <a:ea typeface="华文中宋" pitchFamily="2" charset="-122"/>
                </a:rPr>
                <a:t>附加</a:t>
              </a:r>
              <a:endParaRPr lang="en-US" altLang="zh-CN" sz="2000" dirty="0" smtClean="0">
                <a:solidFill>
                  <a:srgbClr val="F8F8F8"/>
                </a:solidFill>
                <a:latin typeface="华文中宋" pitchFamily="2" charset="-122"/>
                <a:ea typeface="华文中宋" pitchFamily="2" charset="-122"/>
              </a:endParaRPr>
            </a:p>
            <a:p>
              <a:pPr algn="ctr" fontAlgn="ctr">
                <a:buClr>
                  <a:srgbClr val="FF0000"/>
                </a:buClr>
                <a:buSzPct val="70000"/>
              </a:pPr>
              <a:r>
                <a:rPr lang="zh-CN" altLang="en-US" sz="2000" dirty="0" smtClean="0">
                  <a:solidFill>
                    <a:srgbClr val="F8F8F8"/>
                  </a:solidFill>
                  <a:latin typeface="华文中宋" pitchFamily="2" charset="-122"/>
                  <a:ea typeface="华文中宋" pitchFamily="2" charset="-122"/>
                </a:rPr>
                <a:t>扣除</a:t>
              </a:r>
              <a:endParaRPr lang="zh-CN" altLang="en-US" sz="2000" dirty="0">
                <a:solidFill>
                  <a:srgbClr val="F8F8F8"/>
                </a:solidFill>
                <a:latin typeface="华文中宋" pitchFamily="2" charset="-122"/>
                <a:ea typeface="华文中宋" pitchFamily="2" charset="-122"/>
              </a:endParaRPr>
            </a:p>
          </p:txBody>
        </p:sp>
      </p:grpSp>
      <p:grpSp>
        <p:nvGrpSpPr>
          <p:cNvPr id="30" name="Group 18"/>
          <p:cNvGrpSpPr>
            <a:grpSpLocks/>
          </p:cNvGrpSpPr>
          <p:nvPr/>
        </p:nvGrpSpPr>
        <p:grpSpPr bwMode="auto">
          <a:xfrm>
            <a:off x="4010149" y="3756745"/>
            <a:ext cx="1517650" cy="1323975"/>
            <a:chOff x="0" y="0"/>
            <a:chExt cx="1517650" cy="1323975"/>
          </a:xfrm>
        </p:grpSpPr>
        <p:sp>
          <p:nvSpPr>
            <p:cNvPr id="31" name="AutoShape 6"/>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805" algn="l"/>
                  <a:tab pos="1447609" algn="l"/>
                </a:tabLst>
              </a:pPr>
              <a:endParaRPr lang="zh-CN" altLang="en-US" sz="2000">
                <a:solidFill>
                  <a:schemeClr val="bg1"/>
                </a:solidFill>
                <a:latin typeface="华文中宋" pitchFamily="2" charset="-122"/>
                <a:ea typeface="华文中宋" pitchFamily="2" charset="-122"/>
                <a:sym typeface="微软雅黑" pitchFamily="34" charset="-122"/>
              </a:endParaRPr>
            </a:p>
          </p:txBody>
        </p:sp>
        <p:sp>
          <p:nvSpPr>
            <p:cNvPr id="32" name="TextBox 147"/>
            <p:cNvSpPr>
              <a:spLocks noChangeArrowheads="1"/>
            </p:cNvSpPr>
            <p:nvPr/>
          </p:nvSpPr>
          <p:spPr bwMode="auto">
            <a:xfrm>
              <a:off x="204787" y="308658"/>
              <a:ext cx="10541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dirty="0">
                  <a:solidFill>
                    <a:srgbClr val="FF0000"/>
                  </a:solidFill>
                  <a:latin typeface="华文中宋" pitchFamily="2" charset="-122"/>
                  <a:ea typeface="华文中宋" pitchFamily="2" charset="-122"/>
                  <a:sym typeface="微软雅黑" pitchFamily="34" charset="-122"/>
                </a:rPr>
                <a:t>大</a:t>
              </a:r>
              <a:r>
                <a:rPr lang="zh-CN" altLang="en-US" dirty="0" smtClean="0">
                  <a:solidFill>
                    <a:srgbClr val="FF0000"/>
                  </a:solidFill>
                  <a:latin typeface="华文中宋" pitchFamily="2" charset="-122"/>
                  <a:ea typeface="华文中宋" pitchFamily="2" charset="-122"/>
                  <a:sym typeface="微软雅黑" pitchFamily="34" charset="-122"/>
                </a:rPr>
                <a:t>病</a:t>
              </a:r>
              <a:endParaRPr lang="en-US" altLang="zh-CN" dirty="0" smtClean="0">
                <a:solidFill>
                  <a:srgbClr val="FF0000"/>
                </a:solidFill>
                <a:latin typeface="华文中宋" pitchFamily="2" charset="-122"/>
                <a:ea typeface="华文中宋" pitchFamily="2" charset="-122"/>
                <a:sym typeface="微软雅黑" pitchFamily="34" charset="-122"/>
              </a:endParaRPr>
            </a:p>
            <a:p>
              <a:pPr algn="ctr" fontAlgn="ctr">
                <a:buClr>
                  <a:srgbClr val="FF0000"/>
                </a:buClr>
                <a:buSzPct val="70000"/>
              </a:pPr>
              <a:r>
                <a:rPr lang="zh-CN" altLang="en-US" dirty="0" smtClean="0">
                  <a:solidFill>
                    <a:srgbClr val="FF0000"/>
                  </a:solidFill>
                  <a:latin typeface="华文中宋" pitchFamily="2" charset="-122"/>
                  <a:ea typeface="华文中宋" pitchFamily="2" charset="-122"/>
                  <a:sym typeface="微软雅黑" pitchFamily="34" charset="-122"/>
                </a:rPr>
                <a:t>医疗</a:t>
              </a:r>
              <a:endParaRPr lang="zh-CN" altLang="en-US" dirty="0">
                <a:solidFill>
                  <a:srgbClr val="FF0000"/>
                </a:solidFill>
                <a:latin typeface="华文中宋" pitchFamily="2" charset="-122"/>
                <a:ea typeface="华文中宋" pitchFamily="2" charset="-122"/>
                <a:sym typeface="微软雅黑" pitchFamily="34" charset="-122"/>
              </a:endParaRPr>
            </a:p>
          </p:txBody>
        </p:sp>
      </p:grpSp>
      <p:sp>
        <p:nvSpPr>
          <p:cNvPr id="9" name="矩形 8"/>
          <p:cNvSpPr/>
          <p:nvPr/>
        </p:nvSpPr>
        <p:spPr>
          <a:xfrm>
            <a:off x="6258024" y="2924944"/>
            <a:ext cx="4968552" cy="1631204"/>
          </a:xfrm>
          <a:prstGeom prst="rect">
            <a:avLst/>
          </a:prstGeom>
          <a:solidFill>
            <a:schemeClr val="accent6">
              <a:lumMod val="50000"/>
            </a:schemeClr>
          </a:solidFill>
          <a:ln>
            <a:noFill/>
          </a:ln>
          <a:effectLst/>
        </p:spPr>
        <p:style>
          <a:lnRef idx="3">
            <a:schemeClr val="lt1"/>
          </a:lnRef>
          <a:fillRef idx="1">
            <a:schemeClr val="accent2"/>
          </a:fillRef>
          <a:effectRef idx="1">
            <a:schemeClr val="accent2"/>
          </a:effectRef>
          <a:fontRef idx="minor">
            <a:schemeClr val="lt1"/>
          </a:fontRef>
        </p:style>
        <p:txBody>
          <a:bodyPr wrap="square" lIns="91428" tIns="45714" rIns="91428" bIns="45714">
            <a:spAutoFit/>
          </a:bodyPr>
          <a:lstStyle/>
          <a:p>
            <a:r>
              <a:rPr lang="en-US" altLang="zh-CN" sz="2000" dirty="0" smtClean="0">
                <a:solidFill>
                  <a:srgbClr val="F8F8F8"/>
                </a:solidFill>
                <a:latin typeface="华文中宋" pitchFamily="2" charset="-122"/>
                <a:ea typeface="华文中宋" pitchFamily="2" charset="-122"/>
              </a:rPr>
              <a:t>      1.</a:t>
            </a:r>
            <a:r>
              <a:rPr lang="zh-CN" altLang="zh-CN" sz="2000" dirty="0" smtClean="0">
                <a:solidFill>
                  <a:srgbClr val="F8F8F8"/>
                </a:solidFill>
                <a:latin typeface="华文中宋" pitchFamily="2" charset="-122"/>
                <a:ea typeface="华文中宋" pitchFamily="2" charset="-122"/>
              </a:rPr>
              <a:t>新</a:t>
            </a:r>
            <a:r>
              <a:rPr lang="zh-CN" altLang="zh-CN" sz="2000" dirty="0">
                <a:solidFill>
                  <a:srgbClr val="F8F8F8"/>
                </a:solidFill>
                <a:latin typeface="华文中宋" pitchFamily="2" charset="-122"/>
                <a:ea typeface="华文中宋" pitchFamily="2" charset="-122"/>
              </a:rPr>
              <a:t>税法设立</a:t>
            </a:r>
            <a:r>
              <a:rPr lang="zh-CN" altLang="zh-CN" sz="2000" dirty="0" smtClean="0">
                <a:solidFill>
                  <a:srgbClr val="F8F8F8"/>
                </a:solidFill>
                <a:latin typeface="华文中宋" pitchFamily="2" charset="-122"/>
                <a:ea typeface="华文中宋" pitchFamily="2" charset="-122"/>
              </a:rPr>
              <a:t>了</a:t>
            </a:r>
            <a:r>
              <a:rPr lang="en-US" altLang="zh-CN" sz="2000" dirty="0" smtClean="0">
                <a:solidFill>
                  <a:srgbClr val="F8F8F8"/>
                </a:solidFill>
                <a:latin typeface="华文中宋" pitchFamily="2" charset="-122"/>
                <a:ea typeface="华文中宋" pitchFamily="2" charset="-122"/>
              </a:rPr>
              <a:t>6</a:t>
            </a:r>
            <a:r>
              <a:rPr lang="zh-CN" altLang="zh-CN" sz="2000" dirty="0">
                <a:solidFill>
                  <a:srgbClr val="F8F8F8"/>
                </a:solidFill>
                <a:latin typeface="华文中宋" pitchFamily="2" charset="-122"/>
                <a:ea typeface="华文中宋" pitchFamily="2" charset="-122"/>
              </a:rPr>
              <a:t>项专项附加</a:t>
            </a:r>
            <a:r>
              <a:rPr lang="zh-CN" altLang="zh-CN" sz="2000" dirty="0" smtClean="0">
                <a:solidFill>
                  <a:srgbClr val="F8F8F8"/>
                </a:solidFill>
                <a:latin typeface="华文中宋" pitchFamily="2" charset="-122"/>
                <a:ea typeface="华文中宋" pitchFamily="2" charset="-122"/>
              </a:rPr>
              <a:t>扣除</a:t>
            </a:r>
            <a:r>
              <a:rPr lang="zh-CN" altLang="en-US" sz="2000" dirty="0" smtClean="0">
                <a:solidFill>
                  <a:srgbClr val="F8F8F8"/>
                </a:solidFill>
                <a:latin typeface="华文中宋" pitchFamily="2" charset="-122"/>
                <a:ea typeface="华文中宋" pitchFamily="2" charset="-122"/>
              </a:rPr>
              <a:t>。</a:t>
            </a:r>
            <a:endParaRPr lang="en-US" altLang="zh-CN" sz="2000" dirty="0" smtClean="0">
              <a:solidFill>
                <a:srgbClr val="F8F8F8"/>
              </a:solidFill>
              <a:latin typeface="华文中宋" pitchFamily="2" charset="-122"/>
              <a:ea typeface="华文中宋" pitchFamily="2" charset="-122"/>
            </a:endParaRPr>
          </a:p>
          <a:p>
            <a:endParaRPr lang="en-US" altLang="zh-CN" sz="2000" dirty="0">
              <a:solidFill>
                <a:srgbClr val="F8F8F8"/>
              </a:solidFill>
              <a:latin typeface="华文中宋" pitchFamily="2" charset="-122"/>
              <a:ea typeface="华文中宋" pitchFamily="2" charset="-122"/>
            </a:endParaRPr>
          </a:p>
          <a:p>
            <a:r>
              <a:rPr lang="en-US" altLang="zh-CN" sz="2000" dirty="0" smtClean="0">
                <a:solidFill>
                  <a:srgbClr val="F8F8F8"/>
                </a:solidFill>
                <a:latin typeface="华文中宋" pitchFamily="2" charset="-122"/>
                <a:ea typeface="华文中宋" pitchFamily="2" charset="-122"/>
              </a:rPr>
              <a:t>      2.</a:t>
            </a:r>
            <a:r>
              <a:rPr lang="zh-CN" altLang="zh-CN" sz="2000" dirty="0" smtClean="0">
                <a:solidFill>
                  <a:srgbClr val="F8F8F8"/>
                </a:solidFill>
                <a:latin typeface="华文中宋" pitchFamily="2" charset="-122"/>
                <a:ea typeface="华文中宋" pitchFamily="2" charset="-122"/>
              </a:rPr>
              <a:t>专项</a:t>
            </a:r>
            <a:r>
              <a:rPr lang="zh-CN" altLang="zh-CN" sz="2000" dirty="0">
                <a:solidFill>
                  <a:srgbClr val="F8F8F8"/>
                </a:solidFill>
                <a:latin typeface="华文中宋" pitchFamily="2" charset="-122"/>
                <a:ea typeface="华文中宋" pitchFamily="2" charset="-122"/>
              </a:rPr>
              <a:t>附加扣除办法（征求意见稿）中对每一项扣除的范围、标准和实施步骤作出具体规定。</a:t>
            </a:r>
          </a:p>
        </p:txBody>
      </p:sp>
    </p:spTree>
    <p:extLst>
      <p:ext uri="{BB962C8B-B14F-4D97-AF65-F5344CB8AC3E}">
        <p14:creationId xmlns:p14="http://schemas.microsoft.com/office/powerpoint/2010/main" xmlns="" val="49258936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54" name="TextBox 29"/>
          <p:cNvSpPr txBox="1">
            <a:spLocks noChangeArrowheads="1"/>
          </p:cNvSpPr>
          <p:nvPr/>
        </p:nvSpPr>
        <p:spPr bwMode="auto">
          <a:xfrm>
            <a:off x="1147763" y="388938"/>
            <a:ext cx="3145389"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smtClean="0">
                <a:latin typeface="微软雅黑" pitchFamily="34" charset="-122"/>
                <a:ea typeface="微软雅黑" pitchFamily="34" charset="-122"/>
              </a:rPr>
              <a:t>2.3.1 </a:t>
            </a:r>
            <a:r>
              <a:rPr lang="zh-CN" altLang="en-US" sz="2000" dirty="0" smtClean="0">
                <a:latin typeface="微软雅黑" pitchFamily="34" charset="-122"/>
                <a:ea typeface="微软雅黑" pitchFamily="34" charset="-122"/>
              </a:rPr>
              <a:t>专项</a:t>
            </a:r>
            <a:r>
              <a:rPr lang="zh-CN" altLang="en-US" sz="2000" dirty="0">
                <a:latin typeface="微软雅黑" pitchFamily="34" charset="-122"/>
                <a:ea typeface="微软雅黑" pitchFamily="34" charset="-122"/>
              </a:rPr>
              <a:t>附加扣除怎么扣</a:t>
            </a:r>
          </a:p>
        </p:txBody>
      </p:sp>
      <p:sp>
        <p:nvSpPr>
          <p:cNvPr id="18455" name="五边形 30"/>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8456" name="燕尾形 31"/>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
        <p:nvSpPr>
          <p:cNvPr id="28" name="AutoShape 2"/>
          <p:cNvSpPr>
            <a:spLocks noChangeArrowheads="1"/>
          </p:cNvSpPr>
          <p:nvPr/>
        </p:nvSpPr>
        <p:spPr bwMode="auto">
          <a:xfrm>
            <a:off x="6746453" y="1611501"/>
            <a:ext cx="3970337" cy="4337779"/>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gn="just">
              <a:lnSpc>
                <a:spcPct val="150000"/>
              </a:lnSpc>
            </a:pPr>
            <a:r>
              <a:rPr lang="zh-CN" altLang="en-US" dirty="0" smtClean="0">
                <a:solidFill>
                  <a:srgbClr val="F8F8F8"/>
                </a:solidFill>
                <a:latin typeface="华文中宋" pitchFamily="2" charset="-122"/>
                <a:ea typeface="华文中宋" pitchFamily="2" charset="-122"/>
              </a:rPr>
              <a:t>       纳税人同时从两处以上取得工资、薪金所得，</a:t>
            </a:r>
            <a:r>
              <a:rPr lang="zh-CN" altLang="en-US" dirty="0" smtClean="0">
                <a:solidFill>
                  <a:srgbClr val="FFFF00"/>
                </a:solidFill>
                <a:latin typeface="华文中宋" pitchFamily="2" charset="-122"/>
                <a:ea typeface="华文中宋" pitchFamily="2" charset="-122"/>
              </a:rPr>
              <a:t>并由</a:t>
            </a:r>
            <a:r>
              <a:rPr lang="zh-CN" altLang="en-US" dirty="0" smtClean="0">
                <a:solidFill>
                  <a:srgbClr val="F8F8F8"/>
                </a:solidFill>
                <a:latin typeface="华文中宋" pitchFamily="2" charset="-122"/>
                <a:ea typeface="华文中宋" pitchFamily="2" charset="-122"/>
              </a:rPr>
              <a:t>扣缴义务人办理专项附加扣除，对同一专项扣除项目，纳税人</a:t>
            </a:r>
            <a:r>
              <a:rPr lang="zh-CN" altLang="en-US" dirty="0" smtClean="0">
                <a:solidFill>
                  <a:srgbClr val="FFFF00"/>
                </a:solidFill>
                <a:latin typeface="华文中宋" pitchFamily="2" charset="-122"/>
                <a:ea typeface="华文中宋" pitchFamily="2" charset="-122"/>
              </a:rPr>
              <a:t>只能选择</a:t>
            </a:r>
            <a:r>
              <a:rPr lang="zh-CN" altLang="en-US" dirty="0" smtClean="0">
                <a:solidFill>
                  <a:srgbClr val="F8F8F8"/>
                </a:solidFill>
                <a:latin typeface="华文中宋" pitchFamily="2" charset="-122"/>
                <a:ea typeface="华文中宋" pitchFamily="2" charset="-122"/>
              </a:rPr>
              <a:t>从其中</a:t>
            </a:r>
            <a:r>
              <a:rPr lang="zh-CN" altLang="en-US" dirty="0" smtClean="0">
                <a:solidFill>
                  <a:srgbClr val="FFFF00"/>
                </a:solidFill>
                <a:latin typeface="华文中宋" pitchFamily="2" charset="-122"/>
                <a:ea typeface="华文中宋" pitchFamily="2" charset="-122"/>
              </a:rPr>
              <a:t>一处</a:t>
            </a:r>
            <a:r>
              <a:rPr lang="zh-CN" altLang="en-US" dirty="0" smtClean="0">
                <a:solidFill>
                  <a:srgbClr val="F8F8F8"/>
                </a:solidFill>
                <a:latin typeface="华文中宋" pitchFamily="2" charset="-122"/>
                <a:ea typeface="华文中宋" pitchFamily="2" charset="-122"/>
              </a:rPr>
              <a:t>扣除。</a:t>
            </a:r>
          </a:p>
          <a:p>
            <a:pPr algn="just">
              <a:lnSpc>
                <a:spcPct val="150000"/>
              </a:lnSpc>
            </a:pPr>
            <a:r>
              <a:rPr lang="zh-CN" altLang="en-US" dirty="0" smtClean="0">
                <a:solidFill>
                  <a:srgbClr val="F8F8F8"/>
                </a:solidFill>
                <a:latin typeface="华文中宋" pitchFamily="2" charset="-122"/>
                <a:ea typeface="华文中宋" pitchFamily="2" charset="-122"/>
              </a:rPr>
              <a:t>     </a:t>
            </a:r>
            <a:r>
              <a:rPr lang="en-US" altLang="zh-CN" dirty="0" smtClean="0">
                <a:solidFill>
                  <a:srgbClr val="F8F8F8"/>
                </a:solidFill>
                <a:latin typeface="华文中宋" pitchFamily="2" charset="-122"/>
                <a:ea typeface="华文中宋" pitchFamily="2" charset="-122"/>
              </a:rPr>
              <a:t> </a:t>
            </a:r>
            <a:r>
              <a:rPr lang="zh-CN" altLang="en-US" dirty="0" smtClean="0">
                <a:solidFill>
                  <a:srgbClr val="F8F8F8"/>
                </a:solidFill>
                <a:latin typeface="华文中宋" pitchFamily="2" charset="-122"/>
                <a:ea typeface="华文中宋" pitchFamily="2" charset="-122"/>
              </a:rPr>
              <a:t>居民个人取得劳务报酬所得、稿酬所得、特许权使用费所得，</a:t>
            </a:r>
            <a:r>
              <a:rPr lang="zh-CN" altLang="en-US" dirty="0" smtClean="0">
                <a:solidFill>
                  <a:srgbClr val="FFFF00"/>
                </a:solidFill>
                <a:latin typeface="华文中宋" pitchFamily="2" charset="-122"/>
                <a:ea typeface="华文中宋" pitchFamily="2" charset="-122"/>
              </a:rPr>
              <a:t>应当</a:t>
            </a:r>
            <a:r>
              <a:rPr lang="zh-CN" altLang="en-US" dirty="0" smtClean="0">
                <a:solidFill>
                  <a:srgbClr val="F8F8F8"/>
                </a:solidFill>
                <a:latin typeface="华文中宋" pitchFamily="2" charset="-122"/>
                <a:ea typeface="华文中宋" pitchFamily="2" charset="-122"/>
              </a:rPr>
              <a:t>在</a:t>
            </a:r>
            <a:r>
              <a:rPr lang="zh-CN" altLang="en-US" dirty="0" smtClean="0">
                <a:solidFill>
                  <a:srgbClr val="FFFF00"/>
                </a:solidFill>
                <a:latin typeface="华文中宋" pitchFamily="2" charset="-122"/>
                <a:ea typeface="华文中宋" pitchFamily="2" charset="-122"/>
              </a:rPr>
              <a:t>汇算清缴时</a:t>
            </a:r>
            <a:r>
              <a:rPr lang="zh-CN" altLang="en-US" dirty="0" smtClean="0">
                <a:solidFill>
                  <a:srgbClr val="F8F8F8"/>
                </a:solidFill>
                <a:latin typeface="华文中宋" pitchFamily="2" charset="-122"/>
                <a:ea typeface="华文中宋" pitchFamily="2" charset="-122"/>
              </a:rPr>
              <a:t>向税务机关提供有关信息，办理专项附加扣除。</a:t>
            </a:r>
          </a:p>
          <a:p>
            <a:r>
              <a:rPr lang="en-US" altLang="zh-CN" dirty="0">
                <a:solidFill>
                  <a:srgbClr val="F8F8F8"/>
                </a:solidFill>
                <a:latin typeface="华文中宋" pitchFamily="2" charset="-122"/>
                <a:ea typeface="华文中宋" pitchFamily="2" charset="-122"/>
              </a:rPr>
              <a:t>        </a:t>
            </a:r>
          </a:p>
        </p:txBody>
      </p:sp>
      <p:sp>
        <p:nvSpPr>
          <p:cNvPr id="33" name="AutoShape 2"/>
          <p:cNvSpPr>
            <a:spLocks noChangeArrowheads="1"/>
          </p:cNvSpPr>
          <p:nvPr/>
        </p:nvSpPr>
        <p:spPr bwMode="auto">
          <a:xfrm>
            <a:off x="1335957" y="1611501"/>
            <a:ext cx="3970337" cy="4337779"/>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gn="just">
              <a:lnSpc>
                <a:spcPct val="150000"/>
              </a:lnSpc>
            </a:pPr>
            <a:r>
              <a:rPr lang="zh-CN" altLang="en-US" dirty="0" smtClean="0">
                <a:solidFill>
                  <a:srgbClr val="F8F8F8"/>
                </a:solidFill>
                <a:latin typeface="华文中宋" pitchFamily="2" charset="-122"/>
                <a:ea typeface="华文中宋" pitchFamily="2" charset="-122"/>
              </a:rPr>
              <a:t>       居民个人取得工资、薪金所得时，</a:t>
            </a:r>
            <a:r>
              <a:rPr lang="zh-CN" altLang="en-US" dirty="0" smtClean="0">
                <a:solidFill>
                  <a:srgbClr val="FFFF00"/>
                </a:solidFill>
                <a:latin typeface="华文中宋" pitchFamily="2" charset="-122"/>
                <a:ea typeface="华文中宋" pitchFamily="2" charset="-122"/>
              </a:rPr>
              <a:t>可以</a:t>
            </a:r>
            <a:r>
              <a:rPr lang="zh-CN" altLang="en-US" dirty="0" smtClean="0">
                <a:solidFill>
                  <a:srgbClr val="F8F8F8"/>
                </a:solidFill>
                <a:latin typeface="华文中宋" pitchFamily="2" charset="-122"/>
                <a:ea typeface="华文中宋" pitchFamily="2" charset="-122"/>
              </a:rPr>
              <a:t>向扣缴义务人提供专项附加扣除有关信息，由扣缴义务人扣缴税款时办理专项附加扣除。      </a:t>
            </a:r>
            <a:endParaRPr lang="en-US" altLang="zh-CN" dirty="0" smtClean="0">
              <a:solidFill>
                <a:srgbClr val="F8F8F8"/>
              </a:solidFill>
              <a:latin typeface="华文中宋" pitchFamily="2" charset="-122"/>
              <a:ea typeface="华文中宋" pitchFamily="2" charset="-122"/>
            </a:endParaRPr>
          </a:p>
          <a:p>
            <a:pPr algn="just">
              <a:lnSpc>
                <a:spcPct val="150000"/>
              </a:lnSpc>
            </a:pPr>
            <a:r>
              <a:rPr lang="zh-CN" altLang="en-US" dirty="0" smtClean="0">
                <a:solidFill>
                  <a:srgbClr val="F8F8F8"/>
                </a:solidFill>
                <a:latin typeface="华文中宋" pitchFamily="2" charset="-122"/>
                <a:ea typeface="华文中宋" pitchFamily="2" charset="-122"/>
              </a:rPr>
              <a:t>       居民</a:t>
            </a:r>
            <a:r>
              <a:rPr lang="zh-CN" altLang="en-US" dirty="0">
                <a:solidFill>
                  <a:srgbClr val="F8F8F8"/>
                </a:solidFill>
                <a:latin typeface="华文中宋" pitchFamily="2" charset="-122"/>
                <a:ea typeface="华文中宋" pitchFamily="2" charset="-122"/>
              </a:rPr>
              <a:t>个人向扣缴义务人提供专项附加扣除信息的，扣缴义务人按月预扣预缴税款时</a:t>
            </a:r>
            <a:r>
              <a:rPr lang="zh-CN" altLang="en-US" dirty="0">
                <a:solidFill>
                  <a:srgbClr val="FFFF00"/>
                </a:solidFill>
                <a:latin typeface="华文中宋" pitchFamily="2" charset="-122"/>
                <a:ea typeface="华文中宋" pitchFamily="2" charset="-122"/>
              </a:rPr>
              <a:t>应当</a:t>
            </a:r>
            <a:r>
              <a:rPr lang="zh-CN" altLang="en-US" dirty="0">
                <a:solidFill>
                  <a:srgbClr val="F8F8F8"/>
                </a:solidFill>
                <a:latin typeface="华文中宋" pitchFamily="2" charset="-122"/>
                <a:ea typeface="华文中宋" pitchFamily="2" charset="-122"/>
              </a:rPr>
              <a:t>按照规定予以扣除，</a:t>
            </a:r>
            <a:r>
              <a:rPr lang="zh-CN" altLang="en-US" dirty="0">
                <a:solidFill>
                  <a:srgbClr val="FFFF00"/>
                </a:solidFill>
                <a:latin typeface="华文中宋" pitchFamily="2" charset="-122"/>
                <a:ea typeface="华文中宋" pitchFamily="2" charset="-122"/>
              </a:rPr>
              <a:t>不得拒绝</a:t>
            </a:r>
            <a:r>
              <a:rPr lang="zh-CN" altLang="en-US" dirty="0" smtClean="0">
                <a:solidFill>
                  <a:srgbClr val="F8F8F8"/>
                </a:solidFill>
                <a:latin typeface="华文中宋" pitchFamily="2" charset="-122"/>
                <a:ea typeface="华文中宋" pitchFamily="2" charset="-122"/>
              </a:rPr>
              <a:t>。</a:t>
            </a:r>
            <a:r>
              <a:rPr lang="en-US" altLang="zh-CN" dirty="0" smtClean="0">
                <a:solidFill>
                  <a:srgbClr val="F8F8F8"/>
                </a:solidFill>
                <a:latin typeface="华文中宋" pitchFamily="2" charset="-122"/>
                <a:ea typeface="华文中宋" pitchFamily="2" charset="-122"/>
              </a:rPr>
              <a:t>      </a:t>
            </a:r>
          </a:p>
          <a:p>
            <a:pPr>
              <a:lnSpc>
                <a:spcPct val="150000"/>
              </a:lnSpc>
            </a:pPr>
            <a:r>
              <a:rPr lang="en-US" altLang="zh-CN" dirty="0">
                <a:solidFill>
                  <a:srgbClr val="F8F8F8"/>
                </a:solidFill>
                <a:latin typeface="华文中宋" pitchFamily="2" charset="-122"/>
                <a:ea typeface="华文中宋" pitchFamily="2" charset="-122"/>
              </a:rPr>
              <a:t> </a:t>
            </a:r>
            <a:r>
              <a:rPr lang="en-US" altLang="zh-CN" dirty="0" smtClean="0">
                <a:solidFill>
                  <a:srgbClr val="F8F8F8"/>
                </a:solidFill>
                <a:latin typeface="华文中宋" pitchFamily="2" charset="-122"/>
                <a:ea typeface="华文中宋" pitchFamily="2" charset="-122"/>
              </a:rPr>
              <a:t>      </a:t>
            </a:r>
            <a:endParaRPr lang="zh-CN" altLang="en-US" dirty="0">
              <a:solidFill>
                <a:srgbClr val="F8F8F8"/>
              </a:solidFill>
              <a:latin typeface="华文中宋" pitchFamily="2" charset="-122"/>
              <a:ea typeface="华文中宋" pitchFamily="2" charset="-122"/>
            </a:endParaRPr>
          </a:p>
        </p:txBody>
      </p:sp>
    </p:spTree>
    <p:extLst>
      <p:ext uri="{BB962C8B-B14F-4D97-AF65-F5344CB8AC3E}">
        <p14:creationId xmlns:p14="http://schemas.microsoft.com/office/powerpoint/2010/main" xmlns="" val="29204161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flipH="1">
            <a:off x="8042597" y="789035"/>
            <a:ext cx="2622228" cy="5241878"/>
            <a:chOff x="0" y="0"/>
            <a:chExt cx="1718" cy="3327"/>
          </a:xfrm>
        </p:grpSpPr>
        <p:sp>
          <p:nvSpPr>
            <p:cNvPr id="16387" name="Freeform 29"/>
            <p:cNvSpPr>
              <a:spLocks/>
            </p:cNvSpPr>
            <p:nvPr/>
          </p:nvSpPr>
          <p:spPr bwMode="auto">
            <a:xfrm flipH="1">
              <a:off x="0" y="0"/>
              <a:ext cx="1718" cy="3327"/>
            </a:xfrm>
            <a:custGeom>
              <a:avLst/>
              <a:gdLst>
                <a:gd name="T0" fmla="*/ 479 w 859"/>
                <a:gd name="T1" fmla="*/ 232 h 1663"/>
                <a:gd name="T2" fmla="*/ 338 w 859"/>
                <a:gd name="T3" fmla="*/ 284 h 1663"/>
                <a:gd name="T4" fmla="*/ 328 w 859"/>
                <a:gd name="T5" fmla="*/ 342 h 1663"/>
                <a:gd name="T6" fmla="*/ 247 w 859"/>
                <a:gd name="T7" fmla="*/ 487 h 1663"/>
                <a:gd name="T8" fmla="*/ 151 w 859"/>
                <a:gd name="T9" fmla="*/ 673 h 1663"/>
                <a:gd name="T10" fmla="*/ 54 w 859"/>
                <a:gd name="T11" fmla="*/ 741 h 1663"/>
                <a:gd name="T12" fmla="*/ 0 w 859"/>
                <a:gd name="T13" fmla="*/ 767 h 1663"/>
                <a:gd name="T14" fmla="*/ 171 w 859"/>
                <a:gd name="T15" fmla="*/ 771 h 1663"/>
                <a:gd name="T16" fmla="*/ 357 w 859"/>
                <a:gd name="T17" fmla="*/ 521 h 1663"/>
                <a:gd name="T18" fmla="*/ 348 w 859"/>
                <a:gd name="T19" fmla="*/ 787 h 1663"/>
                <a:gd name="T20" fmla="*/ 352 w 859"/>
                <a:gd name="T21" fmla="*/ 939 h 1663"/>
                <a:gd name="T22" fmla="*/ 469 w 859"/>
                <a:gd name="T23" fmla="*/ 901 h 1663"/>
                <a:gd name="T24" fmla="*/ 568 w 859"/>
                <a:gd name="T25" fmla="*/ 1176 h 1663"/>
                <a:gd name="T26" fmla="*/ 631 w 859"/>
                <a:gd name="T27" fmla="*/ 1401 h 1663"/>
                <a:gd name="T28" fmla="*/ 598 w 859"/>
                <a:gd name="T29" fmla="*/ 1466 h 1663"/>
                <a:gd name="T30" fmla="*/ 621 w 859"/>
                <a:gd name="T31" fmla="*/ 1560 h 1663"/>
                <a:gd name="T32" fmla="*/ 667 w 859"/>
                <a:gd name="T33" fmla="*/ 1640 h 1663"/>
                <a:gd name="T34" fmla="*/ 694 w 859"/>
                <a:gd name="T35" fmla="*/ 1564 h 1663"/>
                <a:gd name="T36" fmla="*/ 748 w 859"/>
                <a:gd name="T37" fmla="*/ 1610 h 1663"/>
                <a:gd name="T38" fmla="*/ 831 w 859"/>
                <a:gd name="T39" fmla="*/ 1598 h 1663"/>
                <a:gd name="T40" fmla="*/ 820 w 859"/>
                <a:gd name="T41" fmla="*/ 1528 h 1663"/>
                <a:gd name="T42" fmla="*/ 764 w 859"/>
                <a:gd name="T43" fmla="*/ 1351 h 1663"/>
                <a:gd name="T44" fmla="*/ 796 w 859"/>
                <a:gd name="T45" fmla="*/ 996 h 1663"/>
                <a:gd name="T46" fmla="*/ 845 w 859"/>
                <a:gd name="T47" fmla="*/ 940 h 1663"/>
                <a:gd name="T48" fmla="*/ 845 w 859"/>
                <a:gd name="T49" fmla="*/ 869 h 1663"/>
                <a:gd name="T50" fmla="*/ 792 w 859"/>
                <a:gd name="T51" fmla="*/ 314 h 1663"/>
                <a:gd name="T52" fmla="*/ 635 w 859"/>
                <a:gd name="T53" fmla="*/ 247 h 1663"/>
                <a:gd name="T54" fmla="*/ 616 w 859"/>
                <a:gd name="T55" fmla="*/ 199 h 1663"/>
                <a:gd name="T56" fmla="*/ 636 w 859"/>
                <a:gd name="T57" fmla="*/ 140 h 1663"/>
                <a:gd name="T58" fmla="*/ 535 w 859"/>
                <a:gd name="T59" fmla="*/ 23 h 1663"/>
                <a:gd name="T60" fmla="*/ 484 w 859"/>
                <a:gd name="T61" fmla="*/ 127 h 1663"/>
                <a:gd name="T62" fmla="*/ 490 w 859"/>
                <a:gd name="T63" fmla="*/ 182 h 1663"/>
                <a:gd name="T64" fmla="*/ 0 w 859"/>
                <a:gd name="T65" fmla="*/ 0 h 1663"/>
                <a:gd name="T66" fmla="*/ 859 w 859"/>
                <a:gd name="T67" fmla="*/ 1663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859" h="1663">
                  <a:moveTo>
                    <a:pt x="498" y="221"/>
                  </a:moveTo>
                  <a:cubicBezTo>
                    <a:pt x="498" y="221"/>
                    <a:pt x="495" y="230"/>
                    <a:pt x="479" y="232"/>
                  </a:cubicBezTo>
                  <a:cubicBezTo>
                    <a:pt x="358" y="267"/>
                    <a:pt x="358" y="267"/>
                    <a:pt x="358" y="267"/>
                  </a:cubicBezTo>
                  <a:cubicBezTo>
                    <a:pt x="358" y="267"/>
                    <a:pt x="343" y="268"/>
                    <a:pt x="338" y="284"/>
                  </a:cubicBezTo>
                  <a:cubicBezTo>
                    <a:pt x="338" y="284"/>
                    <a:pt x="330" y="327"/>
                    <a:pt x="330" y="333"/>
                  </a:cubicBezTo>
                  <a:cubicBezTo>
                    <a:pt x="328" y="342"/>
                    <a:pt x="328" y="342"/>
                    <a:pt x="328" y="342"/>
                  </a:cubicBezTo>
                  <a:cubicBezTo>
                    <a:pt x="328" y="342"/>
                    <a:pt x="273" y="438"/>
                    <a:pt x="262" y="449"/>
                  </a:cubicBezTo>
                  <a:cubicBezTo>
                    <a:pt x="262" y="449"/>
                    <a:pt x="249" y="469"/>
                    <a:pt x="247" y="487"/>
                  </a:cubicBezTo>
                  <a:cubicBezTo>
                    <a:pt x="247" y="487"/>
                    <a:pt x="180" y="585"/>
                    <a:pt x="177" y="619"/>
                  </a:cubicBezTo>
                  <a:cubicBezTo>
                    <a:pt x="177" y="619"/>
                    <a:pt x="154" y="635"/>
                    <a:pt x="151" y="673"/>
                  </a:cubicBezTo>
                  <a:cubicBezTo>
                    <a:pt x="151" y="673"/>
                    <a:pt x="117" y="702"/>
                    <a:pt x="102" y="731"/>
                  </a:cubicBezTo>
                  <a:cubicBezTo>
                    <a:pt x="102" y="731"/>
                    <a:pt x="66" y="736"/>
                    <a:pt x="54" y="741"/>
                  </a:cubicBezTo>
                  <a:cubicBezTo>
                    <a:pt x="54" y="741"/>
                    <a:pt x="20" y="746"/>
                    <a:pt x="13" y="759"/>
                  </a:cubicBezTo>
                  <a:cubicBezTo>
                    <a:pt x="0" y="767"/>
                    <a:pt x="0" y="767"/>
                    <a:pt x="0" y="767"/>
                  </a:cubicBezTo>
                  <a:cubicBezTo>
                    <a:pt x="0" y="770"/>
                    <a:pt x="0" y="770"/>
                    <a:pt x="0" y="770"/>
                  </a:cubicBezTo>
                  <a:cubicBezTo>
                    <a:pt x="171" y="771"/>
                    <a:pt x="171" y="771"/>
                    <a:pt x="171" y="771"/>
                  </a:cubicBezTo>
                  <a:cubicBezTo>
                    <a:pt x="171" y="771"/>
                    <a:pt x="233" y="715"/>
                    <a:pt x="230" y="703"/>
                  </a:cubicBezTo>
                  <a:cubicBezTo>
                    <a:pt x="230" y="703"/>
                    <a:pt x="291" y="636"/>
                    <a:pt x="357" y="521"/>
                  </a:cubicBezTo>
                  <a:cubicBezTo>
                    <a:pt x="366" y="519"/>
                    <a:pt x="366" y="519"/>
                    <a:pt x="366" y="519"/>
                  </a:cubicBezTo>
                  <a:cubicBezTo>
                    <a:pt x="366" y="519"/>
                    <a:pt x="373" y="663"/>
                    <a:pt x="348" y="787"/>
                  </a:cubicBezTo>
                  <a:cubicBezTo>
                    <a:pt x="351" y="789"/>
                    <a:pt x="351" y="789"/>
                    <a:pt x="351" y="789"/>
                  </a:cubicBezTo>
                  <a:cubicBezTo>
                    <a:pt x="352" y="939"/>
                    <a:pt x="352" y="939"/>
                    <a:pt x="352" y="939"/>
                  </a:cubicBezTo>
                  <a:cubicBezTo>
                    <a:pt x="352" y="939"/>
                    <a:pt x="425" y="981"/>
                    <a:pt x="442" y="955"/>
                  </a:cubicBezTo>
                  <a:cubicBezTo>
                    <a:pt x="469" y="901"/>
                    <a:pt x="469" y="901"/>
                    <a:pt x="469" y="901"/>
                  </a:cubicBezTo>
                  <a:cubicBezTo>
                    <a:pt x="484" y="900"/>
                    <a:pt x="484" y="900"/>
                    <a:pt x="484" y="900"/>
                  </a:cubicBezTo>
                  <a:cubicBezTo>
                    <a:pt x="484" y="900"/>
                    <a:pt x="517" y="1036"/>
                    <a:pt x="568" y="1176"/>
                  </a:cubicBezTo>
                  <a:cubicBezTo>
                    <a:pt x="571" y="1248"/>
                    <a:pt x="571" y="1248"/>
                    <a:pt x="571" y="1248"/>
                  </a:cubicBezTo>
                  <a:cubicBezTo>
                    <a:pt x="571" y="1248"/>
                    <a:pt x="600" y="1359"/>
                    <a:pt x="631" y="1401"/>
                  </a:cubicBezTo>
                  <a:cubicBezTo>
                    <a:pt x="631" y="1401"/>
                    <a:pt x="632" y="1416"/>
                    <a:pt x="616" y="1424"/>
                  </a:cubicBezTo>
                  <a:cubicBezTo>
                    <a:pt x="616" y="1424"/>
                    <a:pt x="600" y="1439"/>
                    <a:pt x="598" y="1466"/>
                  </a:cubicBezTo>
                  <a:cubicBezTo>
                    <a:pt x="598" y="1466"/>
                    <a:pt x="593" y="1535"/>
                    <a:pt x="621" y="1554"/>
                  </a:cubicBezTo>
                  <a:cubicBezTo>
                    <a:pt x="621" y="1554"/>
                    <a:pt x="624" y="1557"/>
                    <a:pt x="621" y="1560"/>
                  </a:cubicBezTo>
                  <a:cubicBezTo>
                    <a:pt x="621" y="1560"/>
                    <a:pt x="610" y="1585"/>
                    <a:pt x="618" y="1596"/>
                  </a:cubicBezTo>
                  <a:cubicBezTo>
                    <a:pt x="618" y="1596"/>
                    <a:pt x="616" y="1643"/>
                    <a:pt x="667" y="1640"/>
                  </a:cubicBezTo>
                  <a:cubicBezTo>
                    <a:pt x="667" y="1640"/>
                    <a:pt x="713" y="1639"/>
                    <a:pt x="707" y="1598"/>
                  </a:cubicBezTo>
                  <a:cubicBezTo>
                    <a:pt x="694" y="1564"/>
                    <a:pt x="694" y="1564"/>
                    <a:pt x="694" y="1564"/>
                  </a:cubicBezTo>
                  <a:cubicBezTo>
                    <a:pt x="694" y="1564"/>
                    <a:pt x="686" y="1530"/>
                    <a:pt x="726" y="1569"/>
                  </a:cubicBezTo>
                  <a:cubicBezTo>
                    <a:pt x="726" y="1569"/>
                    <a:pt x="746" y="1580"/>
                    <a:pt x="748" y="1610"/>
                  </a:cubicBezTo>
                  <a:cubicBezTo>
                    <a:pt x="748" y="1610"/>
                    <a:pt x="742" y="1663"/>
                    <a:pt x="765" y="1653"/>
                  </a:cubicBezTo>
                  <a:cubicBezTo>
                    <a:pt x="831" y="1598"/>
                    <a:pt x="831" y="1598"/>
                    <a:pt x="831" y="1598"/>
                  </a:cubicBezTo>
                  <a:cubicBezTo>
                    <a:pt x="831" y="1598"/>
                    <a:pt x="859" y="1577"/>
                    <a:pt x="850" y="1562"/>
                  </a:cubicBezTo>
                  <a:cubicBezTo>
                    <a:pt x="820" y="1528"/>
                    <a:pt x="820" y="1528"/>
                    <a:pt x="820" y="1528"/>
                  </a:cubicBezTo>
                  <a:cubicBezTo>
                    <a:pt x="820" y="1528"/>
                    <a:pt x="813" y="1527"/>
                    <a:pt x="810" y="1485"/>
                  </a:cubicBezTo>
                  <a:cubicBezTo>
                    <a:pt x="810" y="1485"/>
                    <a:pt x="789" y="1383"/>
                    <a:pt x="764" y="1351"/>
                  </a:cubicBezTo>
                  <a:cubicBezTo>
                    <a:pt x="764" y="1351"/>
                    <a:pt x="755" y="1335"/>
                    <a:pt x="766" y="1301"/>
                  </a:cubicBezTo>
                  <a:cubicBezTo>
                    <a:pt x="796" y="996"/>
                    <a:pt x="796" y="996"/>
                    <a:pt x="796" y="996"/>
                  </a:cubicBezTo>
                  <a:cubicBezTo>
                    <a:pt x="796" y="996"/>
                    <a:pt x="811" y="987"/>
                    <a:pt x="820" y="973"/>
                  </a:cubicBezTo>
                  <a:cubicBezTo>
                    <a:pt x="820" y="973"/>
                    <a:pt x="844" y="972"/>
                    <a:pt x="845" y="940"/>
                  </a:cubicBezTo>
                  <a:cubicBezTo>
                    <a:pt x="845" y="940"/>
                    <a:pt x="848" y="914"/>
                    <a:pt x="842" y="875"/>
                  </a:cubicBezTo>
                  <a:cubicBezTo>
                    <a:pt x="845" y="869"/>
                    <a:pt x="845" y="869"/>
                    <a:pt x="845" y="869"/>
                  </a:cubicBezTo>
                  <a:cubicBezTo>
                    <a:pt x="845" y="869"/>
                    <a:pt x="857" y="704"/>
                    <a:pt x="853" y="667"/>
                  </a:cubicBezTo>
                  <a:cubicBezTo>
                    <a:pt x="853" y="667"/>
                    <a:pt x="852" y="554"/>
                    <a:pt x="792" y="314"/>
                  </a:cubicBezTo>
                  <a:cubicBezTo>
                    <a:pt x="792" y="314"/>
                    <a:pt x="790" y="299"/>
                    <a:pt x="765" y="295"/>
                  </a:cubicBezTo>
                  <a:cubicBezTo>
                    <a:pt x="765" y="295"/>
                    <a:pt x="648" y="258"/>
                    <a:pt x="635" y="247"/>
                  </a:cubicBezTo>
                  <a:cubicBezTo>
                    <a:pt x="635" y="247"/>
                    <a:pt x="622" y="229"/>
                    <a:pt x="616" y="217"/>
                  </a:cubicBezTo>
                  <a:cubicBezTo>
                    <a:pt x="616" y="199"/>
                    <a:pt x="616" y="199"/>
                    <a:pt x="616" y="199"/>
                  </a:cubicBezTo>
                  <a:cubicBezTo>
                    <a:pt x="616" y="199"/>
                    <a:pt x="628" y="206"/>
                    <a:pt x="642" y="170"/>
                  </a:cubicBezTo>
                  <a:cubicBezTo>
                    <a:pt x="642" y="170"/>
                    <a:pt x="664" y="142"/>
                    <a:pt x="636" y="140"/>
                  </a:cubicBezTo>
                  <a:cubicBezTo>
                    <a:pt x="636" y="140"/>
                    <a:pt x="652" y="61"/>
                    <a:pt x="617" y="54"/>
                  </a:cubicBezTo>
                  <a:cubicBezTo>
                    <a:pt x="617" y="54"/>
                    <a:pt x="610" y="0"/>
                    <a:pt x="535" y="23"/>
                  </a:cubicBezTo>
                  <a:cubicBezTo>
                    <a:pt x="535" y="23"/>
                    <a:pt x="496" y="31"/>
                    <a:pt x="484" y="92"/>
                  </a:cubicBezTo>
                  <a:cubicBezTo>
                    <a:pt x="484" y="127"/>
                    <a:pt x="484" y="127"/>
                    <a:pt x="484" y="127"/>
                  </a:cubicBezTo>
                  <a:cubicBezTo>
                    <a:pt x="484" y="127"/>
                    <a:pt x="474" y="121"/>
                    <a:pt x="477" y="142"/>
                  </a:cubicBezTo>
                  <a:cubicBezTo>
                    <a:pt x="477" y="142"/>
                    <a:pt x="484" y="183"/>
                    <a:pt x="490" y="182"/>
                  </a:cubicBezTo>
                  <a:lnTo>
                    <a:pt x="498" y="221"/>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16388" name="Freeform 30"/>
            <p:cNvSpPr>
              <a:spLocks/>
            </p:cNvSpPr>
            <p:nvPr/>
          </p:nvSpPr>
          <p:spPr bwMode="auto">
            <a:xfrm flipH="1">
              <a:off x="476" y="440"/>
              <a:ext cx="248" cy="932"/>
            </a:xfrm>
            <a:custGeom>
              <a:avLst/>
              <a:gdLst>
                <a:gd name="T0" fmla="*/ 2 w 124"/>
                <a:gd name="T1" fmla="*/ 1 h 466"/>
                <a:gd name="T2" fmla="*/ 46 w 124"/>
                <a:gd name="T3" fmla="*/ 55 h 466"/>
                <a:gd name="T4" fmla="*/ 61 w 124"/>
                <a:gd name="T5" fmla="*/ 56 h 466"/>
                <a:gd name="T6" fmla="*/ 78 w 124"/>
                <a:gd name="T7" fmla="*/ 51 h 466"/>
                <a:gd name="T8" fmla="*/ 119 w 124"/>
                <a:gd name="T9" fmla="*/ 4 h 466"/>
                <a:gd name="T10" fmla="*/ 120 w 124"/>
                <a:gd name="T11" fmla="*/ 0 h 466"/>
                <a:gd name="T12" fmla="*/ 124 w 124"/>
                <a:gd name="T13" fmla="*/ 7 h 466"/>
                <a:gd name="T14" fmla="*/ 107 w 124"/>
                <a:gd name="T15" fmla="*/ 327 h 466"/>
                <a:gd name="T16" fmla="*/ 117 w 124"/>
                <a:gd name="T17" fmla="*/ 430 h 466"/>
                <a:gd name="T18" fmla="*/ 20 w 124"/>
                <a:gd name="T19" fmla="*/ 456 h 466"/>
                <a:gd name="T20" fmla="*/ 0 w 124"/>
                <a:gd name="T21" fmla="*/ 5 h 466"/>
                <a:gd name="T22" fmla="*/ 2 w 124"/>
                <a:gd name="T23" fmla="*/ 1 h 466"/>
                <a:gd name="T24" fmla="*/ 0 w 124"/>
                <a:gd name="T25" fmla="*/ 0 h 466"/>
                <a:gd name="T26" fmla="*/ 124 w 124"/>
                <a:gd name="T2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124" h="466">
                  <a:moveTo>
                    <a:pt x="2" y="1"/>
                  </a:moveTo>
                  <a:cubicBezTo>
                    <a:pt x="2" y="1"/>
                    <a:pt x="27" y="32"/>
                    <a:pt x="46" y="55"/>
                  </a:cubicBezTo>
                  <a:cubicBezTo>
                    <a:pt x="54" y="57"/>
                    <a:pt x="52" y="57"/>
                    <a:pt x="61" y="56"/>
                  </a:cubicBezTo>
                  <a:cubicBezTo>
                    <a:pt x="61" y="56"/>
                    <a:pt x="67" y="58"/>
                    <a:pt x="78" y="51"/>
                  </a:cubicBezTo>
                  <a:cubicBezTo>
                    <a:pt x="90" y="39"/>
                    <a:pt x="105" y="34"/>
                    <a:pt x="119" y="4"/>
                  </a:cubicBezTo>
                  <a:cubicBezTo>
                    <a:pt x="120" y="0"/>
                    <a:pt x="120" y="0"/>
                    <a:pt x="120" y="0"/>
                  </a:cubicBezTo>
                  <a:cubicBezTo>
                    <a:pt x="124" y="7"/>
                    <a:pt x="124" y="7"/>
                    <a:pt x="124" y="7"/>
                  </a:cubicBezTo>
                  <a:cubicBezTo>
                    <a:pt x="124" y="7"/>
                    <a:pt x="102" y="232"/>
                    <a:pt x="107" y="327"/>
                  </a:cubicBezTo>
                  <a:cubicBezTo>
                    <a:pt x="107" y="327"/>
                    <a:pt x="112" y="421"/>
                    <a:pt x="117" y="430"/>
                  </a:cubicBezTo>
                  <a:cubicBezTo>
                    <a:pt x="117" y="430"/>
                    <a:pt x="42" y="466"/>
                    <a:pt x="20" y="456"/>
                  </a:cubicBezTo>
                  <a:cubicBezTo>
                    <a:pt x="20" y="456"/>
                    <a:pt x="33" y="118"/>
                    <a:pt x="0" y="5"/>
                  </a:cubicBezTo>
                  <a:lnTo>
                    <a:pt x="2"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16389" name="Freeform 31"/>
            <p:cNvSpPr>
              <a:spLocks/>
            </p:cNvSpPr>
            <p:nvPr/>
          </p:nvSpPr>
          <p:spPr bwMode="auto">
            <a:xfrm flipH="1">
              <a:off x="524" y="550"/>
              <a:ext cx="126" cy="776"/>
            </a:xfrm>
            <a:custGeom>
              <a:avLst/>
              <a:gdLst>
                <a:gd name="T0" fmla="*/ 9 w 63"/>
                <a:gd name="T1" fmla="*/ 0 h 388"/>
                <a:gd name="T2" fmla="*/ 36 w 63"/>
                <a:gd name="T3" fmla="*/ 0 h 388"/>
                <a:gd name="T4" fmla="*/ 47 w 63"/>
                <a:gd name="T5" fmla="*/ 16 h 388"/>
                <a:gd name="T6" fmla="*/ 40 w 63"/>
                <a:gd name="T7" fmla="*/ 34 h 388"/>
                <a:gd name="T8" fmla="*/ 58 w 63"/>
                <a:gd name="T9" fmla="*/ 362 h 388"/>
                <a:gd name="T10" fmla="*/ 33 w 63"/>
                <a:gd name="T11" fmla="*/ 388 h 388"/>
                <a:gd name="T12" fmla="*/ 0 w 63"/>
                <a:gd name="T13" fmla="*/ 370 h 388"/>
                <a:gd name="T14" fmla="*/ 17 w 63"/>
                <a:gd name="T15" fmla="*/ 38 h 388"/>
                <a:gd name="T16" fmla="*/ 3 w 63"/>
                <a:gd name="T17" fmla="*/ 19 h 388"/>
                <a:gd name="T18" fmla="*/ 9 w 63"/>
                <a:gd name="T19" fmla="*/ 0 h 388"/>
                <a:gd name="T20" fmla="*/ 0 w 63"/>
                <a:gd name="T21" fmla="*/ 0 h 388"/>
                <a:gd name="T22" fmla="*/ 63 w 63"/>
                <a:gd name="T23" fmla="*/ 38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3" h="388">
                  <a:moveTo>
                    <a:pt x="9" y="0"/>
                  </a:moveTo>
                  <a:cubicBezTo>
                    <a:pt x="36" y="0"/>
                    <a:pt x="36" y="0"/>
                    <a:pt x="36" y="0"/>
                  </a:cubicBezTo>
                  <a:cubicBezTo>
                    <a:pt x="36" y="0"/>
                    <a:pt x="46" y="12"/>
                    <a:pt x="47" y="16"/>
                  </a:cubicBezTo>
                  <a:cubicBezTo>
                    <a:pt x="47" y="19"/>
                    <a:pt x="43" y="29"/>
                    <a:pt x="40" y="34"/>
                  </a:cubicBezTo>
                  <a:cubicBezTo>
                    <a:pt x="40" y="34"/>
                    <a:pt x="63" y="138"/>
                    <a:pt x="58" y="362"/>
                  </a:cubicBezTo>
                  <a:cubicBezTo>
                    <a:pt x="33" y="388"/>
                    <a:pt x="33" y="388"/>
                    <a:pt x="33" y="388"/>
                  </a:cubicBezTo>
                  <a:cubicBezTo>
                    <a:pt x="0" y="370"/>
                    <a:pt x="0" y="370"/>
                    <a:pt x="0" y="370"/>
                  </a:cubicBezTo>
                  <a:cubicBezTo>
                    <a:pt x="0" y="370"/>
                    <a:pt x="4" y="98"/>
                    <a:pt x="17" y="38"/>
                  </a:cubicBezTo>
                  <a:cubicBezTo>
                    <a:pt x="17" y="38"/>
                    <a:pt x="2" y="22"/>
                    <a:pt x="3" y="19"/>
                  </a:cubicBezTo>
                  <a:lnTo>
                    <a:pt x="9" y="0"/>
                  </a:lnTo>
                  <a:close/>
                </a:path>
              </a:pathLst>
            </a:custGeom>
            <a:solidFill>
              <a:srgbClr val="99141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16390" name="Line 32"/>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xmlns="">
                  <a:noFill/>
                </a14:hiddenFill>
              </a:ext>
            </a:extLst>
          </p:spPr>
          <p:txBody>
            <a:bodyPr/>
            <a:lstStyle/>
            <a:p>
              <a:endParaRPr lang="zh-CN" altLang="en-US">
                <a:latin typeface="华文中宋" pitchFamily="2" charset="-122"/>
                <a:ea typeface="华文中宋" pitchFamily="2" charset="-122"/>
              </a:endParaRPr>
            </a:p>
          </p:txBody>
        </p:sp>
        <p:sp>
          <p:nvSpPr>
            <p:cNvPr id="16391" name="Line 33"/>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xmlns="">
                  <a:noFill/>
                </a14:hiddenFill>
              </a:ext>
            </a:extLst>
          </p:spPr>
          <p:txBody>
            <a:bodyPr/>
            <a:lstStyle/>
            <a:p>
              <a:endParaRPr lang="zh-CN" altLang="en-US">
                <a:latin typeface="华文中宋" pitchFamily="2" charset="-122"/>
                <a:ea typeface="华文中宋" pitchFamily="2" charset="-122"/>
              </a:endParaRPr>
            </a:p>
          </p:txBody>
        </p:sp>
      </p:grpSp>
      <p:grpSp>
        <p:nvGrpSpPr>
          <p:cNvPr id="16392" name="Group 8"/>
          <p:cNvGrpSpPr>
            <a:grpSpLocks/>
          </p:cNvGrpSpPr>
          <p:nvPr/>
        </p:nvGrpSpPr>
        <p:grpSpPr bwMode="auto">
          <a:xfrm>
            <a:off x="1993924" y="3212976"/>
            <a:ext cx="7716813" cy="3068960"/>
            <a:chOff x="0" y="0"/>
            <a:chExt cx="8111028" cy="2724686"/>
          </a:xfrm>
        </p:grpSpPr>
        <p:pic>
          <p:nvPicPr>
            <p:cNvPr id="16393" name="Picture 74"/>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a:stretch>
              <a:fillRect/>
            </a:stretch>
          </p:blipFill>
          <p:spPr bwMode="auto">
            <a:xfrm>
              <a:off x="6930366" y="1152524"/>
              <a:ext cx="1180662" cy="1567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94" name="AutoShape 35" descr="Bild20"/>
            <p:cNvSpPr>
              <a:spLocks noChangeArrowheads="1"/>
            </p:cNvSpPr>
            <p:nvPr/>
          </p:nvSpPr>
          <p:spPr bwMode="auto">
            <a:xfrm>
              <a:off x="0" y="0"/>
              <a:ext cx="6953719" cy="2724686"/>
            </a:xfrm>
            <a:prstGeom prst="roundRect">
              <a:avLst>
                <a:gd name="adj" fmla="val 5556"/>
              </a:avLst>
            </a:prstGeom>
            <a:solidFill>
              <a:srgbClr val="FFFFFF"/>
            </a:solidFill>
            <a:ln w="25400" cmpd="sng">
              <a:solidFill>
                <a:schemeClr val="accent1"/>
              </a:solidFill>
              <a:round/>
              <a:headEnd/>
              <a:tailEnd/>
            </a:ln>
          </p:spPr>
          <p:txBody>
            <a:bodyPr lIns="108000" tIns="108000" rIns="36000" bIns="36000"/>
            <a:lstStyle/>
            <a:p>
              <a:endParaRPr lang="zh-CN" altLang="en-US">
                <a:solidFill>
                  <a:srgbClr val="000000"/>
                </a:solidFill>
                <a:latin typeface="华文中宋" pitchFamily="2" charset="-122"/>
                <a:ea typeface="华文中宋" pitchFamily="2" charset="-122"/>
              </a:endParaRPr>
            </a:p>
          </p:txBody>
        </p:sp>
      </p:grpSp>
      <p:sp>
        <p:nvSpPr>
          <p:cNvPr id="16400" name="Rectangle 29"/>
          <p:cNvSpPr>
            <a:spLocks noChangeArrowheads="1"/>
          </p:cNvSpPr>
          <p:nvPr/>
        </p:nvSpPr>
        <p:spPr bwMode="auto">
          <a:xfrm>
            <a:off x="2262432" y="3464169"/>
            <a:ext cx="6215168" cy="2457897"/>
          </a:xfrm>
          <a:prstGeom prst="rect">
            <a:avLst/>
          </a:prstGeom>
          <a:solidFill>
            <a:schemeClr val="accent6">
              <a:lumMod val="50000"/>
            </a:schemeClr>
          </a:solidFill>
          <a:ln>
            <a:noFill/>
          </a:ln>
          <a:extLst/>
        </p:spPr>
        <p:txBody>
          <a:bodyPr wrap="none" lIns="91428" tIns="45714" rIns="91428" bIns="45714" anchor="ctr"/>
          <a:lstStyle/>
          <a:p>
            <a:r>
              <a:rPr lang="zh-CN" altLang="en-US" dirty="0" smtClean="0">
                <a:solidFill>
                  <a:srgbClr val="F8F8F8"/>
                </a:solidFill>
                <a:latin typeface="华文中宋" pitchFamily="2" charset="-122"/>
                <a:ea typeface="华文中宋" pitchFamily="2" charset="-122"/>
              </a:rPr>
              <a:t>      预</a:t>
            </a:r>
            <a:r>
              <a:rPr lang="zh-CN" altLang="en-US" dirty="0">
                <a:solidFill>
                  <a:srgbClr val="F8F8F8"/>
                </a:solidFill>
                <a:latin typeface="华文中宋" pitchFamily="2" charset="-122"/>
                <a:ea typeface="华文中宋" pitchFamily="2" charset="-122"/>
              </a:rPr>
              <a:t>扣预</a:t>
            </a:r>
            <a:r>
              <a:rPr lang="zh-CN" altLang="en-US" dirty="0" smtClean="0">
                <a:solidFill>
                  <a:srgbClr val="F8F8F8"/>
                </a:solidFill>
                <a:latin typeface="华文中宋" pitchFamily="2" charset="-122"/>
                <a:ea typeface="华文中宋" pitchFamily="2" charset="-122"/>
              </a:rPr>
              <a:t>缴环节没有办理</a:t>
            </a:r>
            <a:r>
              <a:rPr lang="zh-CN" altLang="en-US" dirty="0">
                <a:solidFill>
                  <a:srgbClr val="F8F8F8"/>
                </a:solidFill>
                <a:latin typeface="华文中宋" pitchFamily="2" charset="-122"/>
                <a:ea typeface="华文中宋" pitchFamily="2" charset="-122"/>
              </a:rPr>
              <a:t>专项附加扣除或者没有享受</a:t>
            </a:r>
            <a:r>
              <a:rPr lang="zh-CN" altLang="en-US" dirty="0" smtClean="0">
                <a:solidFill>
                  <a:srgbClr val="F8F8F8"/>
                </a:solidFill>
                <a:latin typeface="华文中宋" pitchFamily="2" charset="-122"/>
                <a:ea typeface="华文中宋" pitchFamily="2" charset="-122"/>
              </a:rPr>
              <a:t>到位</a:t>
            </a:r>
            <a:endParaRPr lang="en-US" altLang="zh-CN" dirty="0" smtClean="0">
              <a:solidFill>
                <a:srgbClr val="F8F8F8"/>
              </a:solidFill>
              <a:latin typeface="华文中宋" pitchFamily="2" charset="-122"/>
              <a:ea typeface="华文中宋" pitchFamily="2" charset="-122"/>
            </a:endParaRPr>
          </a:p>
          <a:p>
            <a:r>
              <a:rPr lang="zh-CN" altLang="en-US" dirty="0" smtClean="0">
                <a:solidFill>
                  <a:srgbClr val="F8F8F8"/>
                </a:solidFill>
                <a:latin typeface="华文中宋" pitchFamily="2" charset="-122"/>
                <a:ea typeface="华文中宋" pitchFamily="2" charset="-122"/>
              </a:rPr>
              <a:t>的，汇算清缴</a:t>
            </a:r>
            <a:r>
              <a:rPr lang="zh-CN" altLang="en-US" dirty="0">
                <a:solidFill>
                  <a:srgbClr val="F8F8F8"/>
                </a:solidFill>
                <a:latin typeface="华文中宋" pitchFamily="2" charset="-122"/>
                <a:ea typeface="华文中宋" pitchFamily="2" charset="-122"/>
              </a:rPr>
              <a:t>时</a:t>
            </a:r>
            <a:r>
              <a:rPr lang="zh-CN" altLang="en-US" dirty="0" smtClean="0">
                <a:solidFill>
                  <a:srgbClr val="F8F8F8"/>
                </a:solidFill>
                <a:latin typeface="华文中宋" pitchFamily="2" charset="-122"/>
                <a:ea typeface="华文中宋" pitchFamily="2" charset="-122"/>
              </a:rPr>
              <a:t>进行</a:t>
            </a:r>
            <a:r>
              <a:rPr lang="zh-CN" altLang="en-US" dirty="0">
                <a:solidFill>
                  <a:srgbClr val="F8F8F8"/>
                </a:solidFill>
                <a:latin typeface="华文中宋" pitchFamily="2" charset="-122"/>
                <a:ea typeface="华文中宋" pitchFamily="2" charset="-122"/>
              </a:rPr>
              <a:t>专项附加扣除</a:t>
            </a:r>
            <a:r>
              <a:rPr lang="zh-CN" altLang="en-US" dirty="0" smtClean="0">
                <a:solidFill>
                  <a:srgbClr val="F8F8F8"/>
                </a:solidFill>
                <a:latin typeface="华文中宋" pitchFamily="2" charset="-122"/>
                <a:ea typeface="华文中宋" pitchFamily="2" charset="-122"/>
              </a:rPr>
              <a:t>。</a:t>
            </a:r>
            <a:endParaRPr lang="en-US" altLang="zh-CN" dirty="0" smtClean="0">
              <a:solidFill>
                <a:srgbClr val="F8F8F8"/>
              </a:solidFill>
              <a:latin typeface="华文中宋" pitchFamily="2" charset="-122"/>
              <a:ea typeface="华文中宋" pitchFamily="2" charset="-122"/>
            </a:endParaRPr>
          </a:p>
          <a:p>
            <a:endParaRPr lang="en-US" altLang="zh-CN" dirty="0" smtClean="0">
              <a:solidFill>
                <a:srgbClr val="F8F8F8"/>
              </a:solidFill>
              <a:latin typeface="华文中宋" pitchFamily="2" charset="-122"/>
              <a:ea typeface="华文中宋" pitchFamily="2" charset="-122"/>
            </a:endParaRPr>
          </a:p>
          <a:p>
            <a:r>
              <a:rPr lang="zh-CN" altLang="en-US" dirty="0" smtClean="0">
                <a:solidFill>
                  <a:srgbClr val="F8F8F8"/>
                </a:solidFill>
                <a:latin typeface="华文中宋" pitchFamily="2" charset="-122"/>
                <a:ea typeface="华文中宋" pitchFamily="2" charset="-122"/>
              </a:rPr>
              <a:t>      预</a:t>
            </a:r>
            <a:r>
              <a:rPr lang="zh-CN" altLang="en-US" dirty="0">
                <a:solidFill>
                  <a:srgbClr val="F8F8F8"/>
                </a:solidFill>
                <a:latin typeface="华文中宋" pitchFamily="2" charset="-122"/>
                <a:ea typeface="华文中宋" pitchFamily="2" charset="-122"/>
              </a:rPr>
              <a:t>扣预缴时因</a:t>
            </a:r>
            <a:r>
              <a:rPr lang="zh-CN" altLang="en-US" dirty="0" smtClean="0">
                <a:solidFill>
                  <a:srgbClr val="F8F8F8"/>
                </a:solidFill>
                <a:latin typeface="华文中宋" pitchFamily="2" charset="-122"/>
                <a:ea typeface="华文中宋" pitchFamily="2" charset="-122"/>
              </a:rPr>
              <a:t>没有进行专项</a:t>
            </a:r>
            <a:r>
              <a:rPr lang="zh-CN" altLang="en-US" dirty="0">
                <a:solidFill>
                  <a:srgbClr val="F8F8F8"/>
                </a:solidFill>
                <a:latin typeface="华文中宋" pitchFamily="2" charset="-122"/>
                <a:ea typeface="华文中宋" pitchFamily="2" charset="-122"/>
              </a:rPr>
              <a:t>附加扣除而多预缴的税款</a:t>
            </a:r>
            <a:r>
              <a:rPr lang="zh-CN" altLang="en-US" dirty="0" smtClean="0">
                <a:solidFill>
                  <a:srgbClr val="F8F8F8"/>
                </a:solidFill>
                <a:latin typeface="华文中宋" pitchFamily="2" charset="-122"/>
                <a:ea typeface="华文中宋" pitchFamily="2" charset="-122"/>
              </a:rPr>
              <a:t>，</a:t>
            </a:r>
            <a:endParaRPr lang="en-US" altLang="zh-CN" dirty="0" smtClean="0">
              <a:solidFill>
                <a:srgbClr val="F8F8F8"/>
              </a:solidFill>
              <a:latin typeface="华文中宋" pitchFamily="2" charset="-122"/>
              <a:ea typeface="华文中宋" pitchFamily="2" charset="-122"/>
            </a:endParaRPr>
          </a:p>
          <a:p>
            <a:r>
              <a:rPr lang="zh-CN" altLang="en-US" dirty="0" smtClean="0">
                <a:solidFill>
                  <a:srgbClr val="F8F8F8"/>
                </a:solidFill>
                <a:latin typeface="华文中宋" pitchFamily="2" charset="-122"/>
                <a:ea typeface="华文中宋" pitchFamily="2" charset="-122"/>
              </a:rPr>
              <a:t>纳税人</a:t>
            </a:r>
            <a:r>
              <a:rPr lang="zh-CN" altLang="en-US" dirty="0">
                <a:solidFill>
                  <a:srgbClr val="F8F8F8"/>
                </a:solidFill>
                <a:latin typeface="华文中宋" pitchFamily="2" charset="-122"/>
                <a:ea typeface="华文中宋" pitchFamily="2" charset="-122"/>
              </a:rPr>
              <a:t>可以提出退税</a:t>
            </a:r>
            <a:r>
              <a:rPr lang="zh-CN" altLang="en-US" dirty="0" smtClean="0">
                <a:solidFill>
                  <a:srgbClr val="F8F8F8"/>
                </a:solidFill>
                <a:latin typeface="华文中宋" pitchFamily="2" charset="-122"/>
                <a:ea typeface="华文中宋" pitchFamily="2" charset="-122"/>
              </a:rPr>
              <a:t>申请</a:t>
            </a:r>
            <a:r>
              <a:rPr lang="zh-CN" altLang="en-US" dirty="0">
                <a:solidFill>
                  <a:srgbClr val="F8F8F8"/>
                </a:solidFill>
                <a:latin typeface="华文中宋" pitchFamily="2" charset="-122"/>
                <a:ea typeface="华文中宋" pitchFamily="2" charset="-122"/>
              </a:rPr>
              <a:t>。</a:t>
            </a:r>
          </a:p>
        </p:txBody>
      </p:sp>
      <p:sp>
        <p:nvSpPr>
          <p:cNvPr id="16401" name="Rectangle 37"/>
          <p:cNvSpPr>
            <a:spLocks noChangeArrowheads="1"/>
          </p:cNvSpPr>
          <p:nvPr/>
        </p:nvSpPr>
        <p:spPr bwMode="auto">
          <a:xfrm>
            <a:off x="997245" y="1115923"/>
            <a:ext cx="6469287" cy="1477315"/>
          </a:xfrm>
          <a:prstGeom prst="rect">
            <a:avLst/>
          </a:prstGeom>
          <a:solidFill>
            <a:srgbClr val="0070C0"/>
          </a:solidFill>
          <a:ln>
            <a:noFill/>
          </a:ln>
          <a:extLst/>
        </p:spPr>
        <p:txBody>
          <a:bodyPr wrap="square" lIns="91428" tIns="45714" rIns="91428" bIns="45714">
            <a:spAutoFit/>
          </a:bodyPr>
          <a:lstStyle/>
          <a:p>
            <a:r>
              <a:rPr lang="en-US" altLang="zh-CN" dirty="0" smtClean="0">
                <a:solidFill>
                  <a:srgbClr val="F8F8F8"/>
                </a:solidFill>
                <a:latin typeface="华文中宋" pitchFamily="2" charset="-122"/>
                <a:ea typeface="华文中宋" pitchFamily="2" charset="-122"/>
              </a:rPr>
              <a:t>     1.</a:t>
            </a:r>
            <a:r>
              <a:rPr lang="zh-CN" altLang="zh-CN" dirty="0" smtClean="0">
                <a:solidFill>
                  <a:srgbClr val="F8F8F8"/>
                </a:solidFill>
                <a:latin typeface="华文中宋" pitchFamily="2" charset="-122"/>
                <a:ea typeface="华文中宋" pitchFamily="2" charset="-122"/>
              </a:rPr>
              <a:t>可以选择预</a:t>
            </a:r>
            <a:r>
              <a:rPr lang="zh-CN" altLang="zh-CN" dirty="0">
                <a:solidFill>
                  <a:srgbClr val="F8F8F8"/>
                </a:solidFill>
                <a:latin typeface="华文中宋" pitchFamily="2" charset="-122"/>
                <a:ea typeface="华文中宋" pitchFamily="2" charset="-122"/>
              </a:rPr>
              <a:t>扣预缴环节，由扣缴单位预扣工薪所得税款时进行</a:t>
            </a:r>
            <a:r>
              <a:rPr lang="zh-CN" altLang="zh-CN" dirty="0" smtClean="0">
                <a:solidFill>
                  <a:srgbClr val="F8F8F8"/>
                </a:solidFill>
                <a:latin typeface="华文中宋" pitchFamily="2" charset="-122"/>
                <a:ea typeface="华文中宋" pitchFamily="2" charset="-122"/>
              </a:rPr>
              <a:t>扣除</a:t>
            </a:r>
            <a:r>
              <a:rPr lang="zh-CN" altLang="en-US" dirty="0" smtClean="0">
                <a:solidFill>
                  <a:srgbClr val="F8F8F8"/>
                </a:solidFill>
                <a:latin typeface="华文中宋" pitchFamily="2" charset="-122"/>
                <a:ea typeface="华文中宋" pitchFamily="2" charset="-122"/>
              </a:rPr>
              <a:t>。</a:t>
            </a:r>
            <a:endParaRPr lang="en-US" altLang="zh-CN" dirty="0" smtClean="0">
              <a:solidFill>
                <a:srgbClr val="F8F8F8"/>
              </a:solidFill>
              <a:latin typeface="华文中宋" pitchFamily="2" charset="-122"/>
              <a:ea typeface="华文中宋" pitchFamily="2" charset="-122"/>
            </a:endParaRPr>
          </a:p>
          <a:p>
            <a:endParaRPr lang="en-US" altLang="zh-CN" dirty="0" smtClean="0">
              <a:solidFill>
                <a:srgbClr val="F8F8F8"/>
              </a:solidFill>
              <a:latin typeface="华文中宋" pitchFamily="2" charset="-122"/>
              <a:ea typeface="华文中宋" pitchFamily="2" charset="-122"/>
            </a:endParaRPr>
          </a:p>
          <a:p>
            <a:r>
              <a:rPr lang="en-US" altLang="zh-CN" dirty="0" smtClean="0">
                <a:solidFill>
                  <a:srgbClr val="F8F8F8"/>
                </a:solidFill>
                <a:latin typeface="华文中宋" pitchFamily="2" charset="-122"/>
                <a:ea typeface="华文中宋" pitchFamily="2" charset="-122"/>
              </a:rPr>
              <a:t>      2.</a:t>
            </a:r>
            <a:r>
              <a:rPr lang="zh-CN" altLang="zh-CN" dirty="0" smtClean="0">
                <a:solidFill>
                  <a:srgbClr val="F8F8F8"/>
                </a:solidFill>
                <a:latin typeface="华文中宋" pitchFamily="2" charset="-122"/>
                <a:ea typeface="华文中宋" pitchFamily="2" charset="-122"/>
              </a:rPr>
              <a:t>可以选择年度</a:t>
            </a:r>
            <a:r>
              <a:rPr lang="zh-CN" altLang="zh-CN" dirty="0">
                <a:solidFill>
                  <a:srgbClr val="F8F8F8"/>
                </a:solidFill>
                <a:latin typeface="华文中宋" pitchFamily="2" charset="-122"/>
                <a:ea typeface="华文中宋" pitchFamily="2" charset="-122"/>
              </a:rPr>
              <a:t>终了汇算清缴</a:t>
            </a:r>
            <a:r>
              <a:rPr lang="zh-CN" altLang="zh-CN" dirty="0" smtClean="0">
                <a:solidFill>
                  <a:srgbClr val="F8F8F8"/>
                </a:solidFill>
                <a:latin typeface="华文中宋" pitchFamily="2" charset="-122"/>
                <a:ea typeface="华文中宋" pitchFamily="2" charset="-122"/>
              </a:rPr>
              <a:t>环节</a:t>
            </a:r>
            <a:r>
              <a:rPr lang="zh-CN" altLang="en-US" dirty="0" smtClean="0">
                <a:solidFill>
                  <a:srgbClr val="F8F8F8"/>
                </a:solidFill>
                <a:latin typeface="华文中宋" pitchFamily="2" charset="-122"/>
                <a:ea typeface="华文中宋" pitchFamily="2" charset="-122"/>
              </a:rPr>
              <a:t>，</a:t>
            </a:r>
            <a:r>
              <a:rPr lang="zh-CN" altLang="zh-CN" dirty="0" smtClean="0">
                <a:solidFill>
                  <a:srgbClr val="F8F8F8"/>
                </a:solidFill>
                <a:latin typeface="华文中宋" pitchFamily="2" charset="-122"/>
                <a:ea typeface="华文中宋" pitchFamily="2" charset="-122"/>
              </a:rPr>
              <a:t>自主</a:t>
            </a:r>
            <a:r>
              <a:rPr lang="zh-CN" altLang="zh-CN" dirty="0">
                <a:solidFill>
                  <a:srgbClr val="F8F8F8"/>
                </a:solidFill>
                <a:latin typeface="华文中宋" pitchFamily="2" charset="-122"/>
                <a:ea typeface="华文中宋" pitchFamily="2" charset="-122"/>
              </a:rPr>
              <a:t>办理综合所得汇算清缴申报时扣除</a:t>
            </a:r>
            <a:r>
              <a:rPr lang="zh-CN" altLang="zh-CN" dirty="0" smtClean="0">
                <a:solidFill>
                  <a:srgbClr val="F8F8F8"/>
                </a:solidFill>
                <a:latin typeface="华文中宋" pitchFamily="2" charset="-122"/>
                <a:ea typeface="华文中宋" pitchFamily="2" charset="-122"/>
              </a:rPr>
              <a:t>。</a:t>
            </a:r>
            <a:endParaRPr lang="zh-CN" altLang="zh-CN" dirty="0">
              <a:solidFill>
                <a:srgbClr val="F8F8F8"/>
              </a:solidFill>
              <a:latin typeface="华文中宋" pitchFamily="2" charset="-122"/>
              <a:ea typeface="华文中宋" pitchFamily="2" charset="-122"/>
            </a:endParaRPr>
          </a:p>
        </p:txBody>
      </p:sp>
      <p:sp>
        <p:nvSpPr>
          <p:cNvPr id="16402" name="TextBox 22"/>
          <p:cNvSpPr txBox="1">
            <a:spLocks noChangeArrowheads="1"/>
          </p:cNvSpPr>
          <p:nvPr/>
        </p:nvSpPr>
        <p:spPr bwMode="auto">
          <a:xfrm>
            <a:off x="1147763" y="388938"/>
            <a:ext cx="3070047"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smtClean="0">
                <a:latin typeface="+mn-ea"/>
                <a:ea typeface="+mn-ea"/>
              </a:rPr>
              <a:t>2.3.2</a:t>
            </a:r>
            <a:r>
              <a:rPr lang="zh-CN" altLang="en-US" sz="2000" dirty="0" smtClean="0">
                <a:latin typeface="+mn-ea"/>
                <a:ea typeface="+mn-ea"/>
              </a:rPr>
              <a:t>专项</a:t>
            </a:r>
            <a:r>
              <a:rPr lang="zh-CN" altLang="en-US" sz="2000" dirty="0">
                <a:latin typeface="+mn-ea"/>
                <a:ea typeface="+mn-ea"/>
              </a:rPr>
              <a:t>附加扣除怎么扣</a:t>
            </a:r>
          </a:p>
        </p:txBody>
      </p:sp>
      <p:sp>
        <p:nvSpPr>
          <p:cNvPr id="16403" name="五边形 23"/>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latin typeface="华文中宋" pitchFamily="2" charset="-122"/>
              <a:ea typeface="华文中宋" pitchFamily="2" charset="-122"/>
            </a:endParaRPr>
          </a:p>
        </p:txBody>
      </p:sp>
      <p:sp>
        <p:nvSpPr>
          <p:cNvPr id="16404" name="燕尾形 24"/>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latin typeface="华文中宋" pitchFamily="2" charset="-122"/>
              <a:ea typeface="华文中宋" pitchFamily="2" charset="-122"/>
            </a:endParaRPr>
          </a:p>
        </p:txBody>
      </p:sp>
    </p:spTree>
    <p:extLst>
      <p:ext uri="{BB962C8B-B14F-4D97-AF65-F5344CB8AC3E}">
        <p14:creationId xmlns:p14="http://schemas.microsoft.com/office/powerpoint/2010/main" xmlns="" val="255150091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02" name="TextBox 22"/>
          <p:cNvSpPr txBox="1">
            <a:spLocks noChangeArrowheads="1"/>
          </p:cNvSpPr>
          <p:nvPr/>
        </p:nvSpPr>
        <p:spPr bwMode="auto">
          <a:xfrm>
            <a:off x="1147763" y="388938"/>
            <a:ext cx="3070047"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smtClean="0">
                <a:latin typeface="+mn-ea"/>
                <a:ea typeface="+mn-ea"/>
              </a:rPr>
              <a:t>2.3.3</a:t>
            </a:r>
            <a:r>
              <a:rPr lang="zh-CN" altLang="en-US" sz="2000" dirty="0" smtClean="0">
                <a:latin typeface="+mn-ea"/>
                <a:ea typeface="+mn-ea"/>
              </a:rPr>
              <a:t>专项</a:t>
            </a:r>
            <a:r>
              <a:rPr lang="zh-CN" altLang="en-US" sz="2000" dirty="0">
                <a:latin typeface="+mn-ea"/>
                <a:ea typeface="+mn-ea"/>
              </a:rPr>
              <a:t>附加扣除怎么扣</a:t>
            </a:r>
          </a:p>
        </p:txBody>
      </p:sp>
      <p:sp>
        <p:nvSpPr>
          <p:cNvPr id="16403" name="五边形 23"/>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latin typeface="华文中宋" pitchFamily="2" charset="-122"/>
              <a:ea typeface="华文中宋" pitchFamily="2" charset="-122"/>
            </a:endParaRPr>
          </a:p>
        </p:txBody>
      </p:sp>
      <p:sp>
        <p:nvSpPr>
          <p:cNvPr id="16404" name="燕尾形 24"/>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latin typeface="华文中宋" pitchFamily="2" charset="-122"/>
              <a:ea typeface="华文中宋" pitchFamily="2" charset="-122"/>
            </a:endParaRPr>
          </a:p>
        </p:txBody>
      </p:sp>
      <p:sp>
        <p:nvSpPr>
          <p:cNvPr id="16" name="任意多边形 15"/>
          <p:cNvSpPr/>
          <p:nvPr/>
        </p:nvSpPr>
        <p:spPr>
          <a:xfrm>
            <a:off x="0" y="2236470"/>
            <a:ext cx="12211050" cy="2009140"/>
          </a:xfrm>
          <a:custGeom>
            <a:avLst/>
            <a:gdLst>
              <a:gd name="connsiteX0" fmla="*/ 0 w 12210757"/>
              <a:gd name="connsiteY0" fmla="*/ 620643 h 1409608"/>
              <a:gd name="connsiteX1" fmla="*/ 3207434 w 12210757"/>
              <a:gd name="connsiteY1" fmla="*/ 1394366 h 1409608"/>
              <a:gd name="connsiteX2" fmla="*/ 8693834 w 12210757"/>
              <a:gd name="connsiteY2" fmla="*/ 1665 h 1409608"/>
              <a:gd name="connsiteX3" fmla="*/ 12210757 w 12210757"/>
              <a:gd name="connsiteY3" fmla="*/ 1169283 h 1409608"/>
            </a:gdLst>
            <a:ahLst/>
            <a:cxnLst>
              <a:cxn ang="0">
                <a:pos x="connsiteX0" y="connsiteY0"/>
              </a:cxn>
              <a:cxn ang="0">
                <a:pos x="connsiteX1" y="connsiteY1"/>
              </a:cxn>
              <a:cxn ang="0">
                <a:pos x="connsiteX2" y="connsiteY2"/>
              </a:cxn>
              <a:cxn ang="0">
                <a:pos x="connsiteX3" y="connsiteY3"/>
              </a:cxn>
            </a:cxnLst>
            <a:rect l="l" t="t" r="r" b="b"/>
            <a:pathLst>
              <a:path w="12210757" h="1409608">
                <a:moveTo>
                  <a:pt x="0" y="620643"/>
                </a:moveTo>
                <a:cubicBezTo>
                  <a:pt x="879231" y="1059086"/>
                  <a:pt x="1758462" y="1497529"/>
                  <a:pt x="3207434" y="1394366"/>
                </a:cubicBezTo>
                <a:cubicBezTo>
                  <a:pt x="4656406" y="1291203"/>
                  <a:pt x="7193280" y="39179"/>
                  <a:pt x="8693834" y="1665"/>
                </a:cubicBezTo>
                <a:cubicBezTo>
                  <a:pt x="10194388" y="-35849"/>
                  <a:pt x="11202572" y="566717"/>
                  <a:pt x="12210757" y="1169283"/>
                </a:cubicBezTo>
              </a:path>
            </a:pathLst>
          </a:custGeom>
          <a:ln>
            <a:solidFill>
              <a:srgbClr val="414455"/>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椭圆 50"/>
          <p:cNvSpPr>
            <a:spLocks noChangeArrowheads="1"/>
          </p:cNvSpPr>
          <p:nvPr/>
        </p:nvSpPr>
        <p:spPr bwMode="auto">
          <a:xfrm>
            <a:off x="1147763" y="3547110"/>
            <a:ext cx="876935" cy="876935"/>
          </a:xfrm>
          <a:prstGeom prst="ellipse">
            <a:avLst/>
          </a:prstGeom>
          <a:solidFill>
            <a:srgbClr val="414455"/>
          </a:solidFill>
          <a:ln w="76200" cap="sq" cmpd="sng">
            <a:solidFill>
              <a:srgbClr val="C8C6BD"/>
            </a:solidFill>
            <a:round/>
          </a:ln>
        </p:spPr>
        <p:txBody>
          <a:bodyPr anchor="ctr"/>
          <a:lstStyle/>
          <a:p>
            <a:pPr algn="ctr"/>
            <a:endParaRPr lang="zh-CN" altLang="zh-CN" sz="2800">
              <a:solidFill>
                <a:srgbClr val="FFFFFF"/>
              </a:solidFill>
              <a:latin typeface="宋体" panose="02010600030101010101" pitchFamily="2" charset="-122"/>
              <a:sym typeface="宋体" panose="02010600030101010101" pitchFamily="2" charset="-122"/>
            </a:endParaRPr>
          </a:p>
        </p:txBody>
      </p:sp>
      <p:sp>
        <p:nvSpPr>
          <p:cNvPr id="18" name="椭圆 50"/>
          <p:cNvSpPr>
            <a:spLocks noChangeArrowheads="1"/>
          </p:cNvSpPr>
          <p:nvPr/>
        </p:nvSpPr>
        <p:spPr bwMode="auto">
          <a:xfrm>
            <a:off x="3260725" y="3547110"/>
            <a:ext cx="876935" cy="876935"/>
          </a:xfrm>
          <a:prstGeom prst="ellipse">
            <a:avLst/>
          </a:prstGeom>
          <a:solidFill>
            <a:srgbClr val="414455"/>
          </a:solidFill>
          <a:ln w="76200" cap="sq" cmpd="sng">
            <a:solidFill>
              <a:srgbClr val="C8C6BD"/>
            </a:solidFill>
            <a:round/>
          </a:ln>
        </p:spPr>
        <p:txBody>
          <a:bodyPr anchor="ctr"/>
          <a:lstStyle/>
          <a:p>
            <a:pPr algn="ctr"/>
            <a:endParaRPr lang="zh-CN" altLang="zh-CN" sz="2800">
              <a:solidFill>
                <a:srgbClr val="FFFFFF"/>
              </a:solidFill>
              <a:latin typeface="宋体" panose="02010600030101010101" pitchFamily="2" charset="-122"/>
              <a:sym typeface="宋体" panose="02010600030101010101" pitchFamily="2" charset="-122"/>
            </a:endParaRPr>
          </a:p>
        </p:txBody>
      </p:sp>
      <p:sp>
        <p:nvSpPr>
          <p:cNvPr id="19" name="椭圆 18"/>
          <p:cNvSpPr>
            <a:spLocks noChangeArrowheads="1"/>
          </p:cNvSpPr>
          <p:nvPr/>
        </p:nvSpPr>
        <p:spPr bwMode="auto">
          <a:xfrm>
            <a:off x="5667375" y="2670175"/>
            <a:ext cx="876935" cy="876935"/>
          </a:xfrm>
          <a:prstGeom prst="ellipse">
            <a:avLst/>
          </a:prstGeom>
          <a:solidFill>
            <a:srgbClr val="414455"/>
          </a:solidFill>
          <a:ln w="76200" cap="sq" cmpd="sng">
            <a:solidFill>
              <a:srgbClr val="C8C6BD"/>
            </a:solidFill>
            <a:round/>
          </a:ln>
        </p:spPr>
        <p:txBody>
          <a:bodyPr anchor="ctr"/>
          <a:lstStyle/>
          <a:p>
            <a:pPr algn="ctr"/>
            <a:endParaRPr lang="zh-CN" altLang="zh-CN" sz="2800">
              <a:solidFill>
                <a:srgbClr val="FFFFFF"/>
              </a:solidFill>
              <a:latin typeface="宋体" panose="02010600030101010101" pitchFamily="2" charset="-122"/>
              <a:sym typeface="宋体" panose="02010600030101010101" pitchFamily="2" charset="-122"/>
            </a:endParaRPr>
          </a:p>
        </p:txBody>
      </p:sp>
      <p:sp>
        <p:nvSpPr>
          <p:cNvPr id="20" name="椭圆 19"/>
          <p:cNvSpPr>
            <a:spLocks noChangeArrowheads="1"/>
          </p:cNvSpPr>
          <p:nvPr/>
        </p:nvSpPr>
        <p:spPr bwMode="auto">
          <a:xfrm>
            <a:off x="7911465" y="1914525"/>
            <a:ext cx="876935" cy="876935"/>
          </a:xfrm>
          <a:prstGeom prst="ellipse">
            <a:avLst/>
          </a:prstGeom>
          <a:solidFill>
            <a:srgbClr val="414455"/>
          </a:solidFill>
          <a:ln w="76200" cap="sq" cmpd="sng">
            <a:solidFill>
              <a:srgbClr val="C8C6BD"/>
            </a:solidFill>
            <a:round/>
          </a:ln>
        </p:spPr>
        <p:txBody>
          <a:bodyPr anchor="ctr"/>
          <a:lstStyle/>
          <a:p>
            <a:pPr algn="ctr"/>
            <a:endParaRPr lang="zh-CN" altLang="zh-CN" sz="2800">
              <a:solidFill>
                <a:srgbClr val="FFFFFF"/>
              </a:solidFill>
              <a:latin typeface="宋体" panose="02010600030101010101" pitchFamily="2" charset="-122"/>
              <a:sym typeface="宋体" panose="02010600030101010101" pitchFamily="2" charset="-122"/>
            </a:endParaRPr>
          </a:p>
        </p:txBody>
      </p:sp>
      <p:sp>
        <p:nvSpPr>
          <p:cNvPr id="21" name="椭圆 20"/>
          <p:cNvSpPr>
            <a:spLocks noChangeArrowheads="1"/>
          </p:cNvSpPr>
          <p:nvPr/>
        </p:nvSpPr>
        <p:spPr bwMode="auto">
          <a:xfrm>
            <a:off x="10278110" y="2414270"/>
            <a:ext cx="876935" cy="876935"/>
          </a:xfrm>
          <a:prstGeom prst="ellipse">
            <a:avLst/>
          </a:prstGeom>
          <a:solidFill>
            <a:srgbClr val="414455"/>
          </a:solidFill>
          <a:ln w="76200" cap="sq" cmpd="sng">
            <a:solidFill>
              <a:srgbClr val="C8C6BD"/>
            </a:solidFill>
            <a:round/>
          </a:ln>
        </p:spPr>
        <p:txBody>
          <a:bodyPr anchor="ctr"/>
          <a:lstStyle/>
          <a:p>
            <a:pPr algn="ctr"/>
            <a:endParaRPr lang="zh-CN" altLang="zh-CN" sz="2800">
              <a:solidFill>
                <a:srgbClr val="FFFFFF"/>
              </a:solidFill>
              <a:latin typeface="宋体" panose="02010600030101010101" pitchFamily="2" charset="-122"/>
              <a:sym typeface="宋体" panose="02010600030101010101" pitchFamily="2" charset="-122"/>
            </a:endParaRPr>
          </a:p>
        </p:txBody>
      </p:sp>
      <p:sp>
        <p:nvSpPr>
          <p:cNvPr id="27" name="文本框 1"/>
          <p:cNvSpPr txBox="1"/>
          <p:nvPr/>
        </p:nvSpPr>
        <p:spPr>
          <a:xfrm>
            <a:off x="1376045" y="3662045"/>
            <a:ext cx="436880" cy="583565"/>
          </a:xfrm>
          <a:prstGeom prst="rect">
            <a:avLst/>
          </a:prstGeom>
          <a:noFill/>
        </p:spPr>
        <p:txBody>
          <a:bodyPr wrap="square" rtlCol="0" anchor="ctr">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1</a:t>
            </a:r>
          </a:p>
        </p:txBody>
      </p:sp>
      <p:sp>
        <p:nvSpPr>
          <p:cNvPr id="28" name="文本框 2"/>
          <p:cNvSpPr txBox="1"/>
          <p:nvPr/>
        </p:nvSpPr>
        <p:spPr>
          <a:xfrm>
            <a:off x="3481070" y="3693795"/>
            <a:ext cx="655955" cy="583565"/>
          </a:xfrm>
          <a:prstGeom prst="rect">
            <a:avLst/>
          </a:prstGeom>
          <a:noFill/>
        </p:spPr>
        <p:txBody>
          <a:bodyPr wrap="square" rtlCol="0" anchor="ctr">
            <a:spAutoFit/>
          </a:bodyPr>
          <a:lstStyle/>
          <a:p>
            <a:r>
              <a:rPr lang="en-US" altLang="zh-CN" sz="3200" b="1" smtClean="0">
                <a:solidFill>
                  <a:schemeClr val="bg1"/>
                </a:solidFill>
                <a:latin typeface="微软雅黑" panose="020B0503020204020204" pitchFamily="34" charset="-122"/>
                <a:ea typeface="微软雅黑" panose="020B0503020204020204" pitchFamily="34" charset="-122"/>
              </a:rPr>
              <a:t>2</a:t>
            </a:r>
          </a:p>
        </p:txBody>
      </p:sp>
      <p:sp>
        <p:nvSpPr>
          <p:cNvPr id="29" name="文本框 3"/>
          <p:cNvSpPr txBox="1"/>
          <p:nvPr/>
        </p:nvSpPr>
        <p:spPr>
          <a:xfrm rot="21431972">
            <a:off x="5860415" y="2816860"/>
            <a:ext cx="469265" cy="583565"/>
          </a:xfrm>
          <a:prstGeom prst="rect">
            <a:avLst/>
          </a:prstGeom>
          <a:noFill/>
        </p:spPr>
        <p:txBody>
          <a:bodyPr wrap="square" rtlCol="0" anchor="ctr">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3</a:t>
            </a:r>
          </a:p>
        </p:txBody>
      </p:sp>
      <p:sp>
        <p:nvSpPr>
          <p:cNvPr id="30" name="文本框 4"/>
          <p:cNvSpPr txBox="1"/>
          <p:nvPr/>
        </p:nvSpPr>
        <p:spPr>
          <a:xfrm>
            <a:off x="8115300" y="2061210"/>
            <a:ext cx="469265" cy="583565"/>
          </a:xfrm>
          <a:prstGeom prst="rect">
            <a:avLst/>
          </a:prstGeom>
          <a:noFill/>
        </p:spPr>
        <p:txBody>
          <a:bodyPr wrap="square" rtlCol="0" anchor="ctr">
            <a:spAutoFit/>
          </a:bodyPr>
          <a:lstStyle/>
          <a:p>
            <a:r>
              <a:rPr lang="en-US" altLang="zh-CN" sz="3200" b="1" smtClean="0">
                <a:solidFill>
                  <a:schemeClr val="bg1"/>
                </a:solidFill>
                <a:latin typeface="微软雅黑" panose="020B0503020204020204" pitchFamily="34" charset="-122"/>
                <a:ea typeface="微软雅黑" panose="020B0503020204020204" pitchFamily="34" charset="-122"/>
              </a:rPr>
              <a:t>4</a:t>
            </a:r>
          </a:p>
        </p:txBody>
      </p:sp>
      <p:sp>
        <p:nvSpPr>
          <p:cNvPr id="31" name="文本框 7"/>
          <p:cNvSpPr txBox="1"/>
          <p:nvPr/>
        </p:nvSpPr>
        <p:spPr>
          <a:xfrm>
            <a:off x="10481310" y="2560321"/>
            <a:ext cx="469265" cy="583565"/>
          </a:xfrm>
          <a:prstGeom prst="rect">
            <a:avLst/>
          </a:prstGeom>
          <a:noFill/>
        </p:spPr>
        <p:txBody>
          <a:bodyPr wrap="square" rtlCol="0" anchor="ctr">
            <a:spAutoFit/>
          </a:bodyPr>
          <a:lstStyle/>
          <a:p>
            <a:r>
              <a:rPr lang="en-US" altLang="zh-CN" sz="3200" b="1" smtClean="0">
                <a:solidFill>
                  <a:schemeClr val="bg1"/>
                </a:solidFill>
                <a:latin typeface="微软雅黑" panose="020B0503020204020204" pitchFamily="34" charset="-122"/>
                <a:ea typeface="微软雅黑" panose="020B0503020204020204" pitchFamily="34" charset="-122"/>
              </a:rPr>
              <a:t>5</a:t>
            </a:r>
          </a:p>
        </p:txBody>
      </p:sp>
      <p:sp>
        <p:nvSpPr>
          <p:cNvPr id="32" name="Rectangle 37"/>
          <p:cNvSpPr>
            <a:spLocks noChangeArrowheads="1"/>
          </p:cNvSpPr>
          <p:nvPr/>
        </p:nvSpPr>
        <p:spPr bwMode="auto">
          <a:xfrm>
            <a:off x="769693" y="4653136"/>
            <a:ext cx="1368248" cy="400097"/>
          </a:xfrm>
          <a:prstGeom prst="rect">
            <a:avLst/>
          </a:prstGeom>
          <a:solidFill>
            <a:srgbClr val="0070C0"/>
          </a:solidFill>
          <a:ln>
            <a:noFill/>
          </a:ln>
          <a:extLst/>
        </p:spPr>
        <p:txBody>
          <a:bodyPr wrap="square" lIns="91428" tIns="45714" rIns="91428" bIns="45714">
            <a:spAutoFit/>
          </a:bodyPr>
          <a:lstStyle/>
          <a:p>
            <a:pPr algn="ctr"/>
            <a:r>
              <a:rPr lang="zh-CN" altLang="en-US" sz="2000" dirty="0" smtClean="0">
                <a:solidFill>
                  <a:srgbClr val="F8F8F8"/>
                </a:solidFill>
                <a:latin typeface="华文中宋" pitchFamily="2" charset="-122"/>
                <a:ea typeface="华文中宋" pitchFamily="2" charset="-122"/>
              </a:rPr>
              <a:t>资料报送</a:t>
            </a:r>
            <a:endParaRPr lang="zh-CN" altLang="zh-CN" sz="2000" dirty="0">
              <a:solidFill>
                <a:srgbClr val="F8F8F8"/>
              </a:solidFill>
              <a:latin typeface="华文中宋" pitchFamily="2" charset="-122"/>
              <a:ea typeface="华文中宋" pitchFamily="2" charset="-122"/>
            </a:endParaRPr>
          </a:p>
        </p:txBody>
      </p:sp>
      <p:sp>
        <p:nvSpPr>
          <p:cNvPr id="33" name="Rectangle 37"/>
          <p:cNvSpPr>
            <a:spLocks noChangeArrowheads="1"/>
          </p:cNvSpPr>
          <p:nvPr/>
        </p:nvSpPr>
        <p:spPr bwMode="auto">
          <a:xfrm>
            <a:off x="3074045" y="2943837"/>
            <a:ext cx="1368248" cy="400097"/>
          </a:xfrm>
          <a:prstGeom prst="rect">
            <a:avLst/>
          </a:prstGeom>
          <a:solidFill>
            <a:srgbClr val="0070C0"/>
          </a:solidFill>
          <a:ln>
            <a:noFill/>
          </a:ln>
          <a:extLst/>
        </p:spPr>
        <p:txBody>
          <a:bodyPr wrap="square" lIns="91428" tIns="45714" rIns="91428" bIns="45714">
            <a:spAutoFit/>
          </a:bodyPr>
          <a:lstStyle/>
          <a:p>
            <a:pPr algn="ctr"/>
            <a:r>
              <a:rPr lang="zh-CN" altLang="en-US" sz="2000" dirty="0" smtClean="0">
                <a:solidFill>
                  <a:srgbClr val="F8F8F8"/>
                </a:solidFill>
                <a:latin typeface="华文中宋" pitchFamily="2" charset="-122"/>
                <a:ea typeface="华文中宋" pitchFamily="2" charset="-122"/>
              </a:rPr>
              <a:t>信息确认</a:t>
            </a:r>
            <a:endParaRPr lang="zh-CN" altLang="zh-CN" sz="2000" dirty="0">
              <a:solidFill>
                <a:srgbClr val="F8F8F8"/>
              </a:solidFill>
              <a:latin typeface="华文中宋" pitchFamily="2" charset="-122"/>
              <a:ea typeface="华文中宋" pitchFamily="2" charset="-122"/>
            </a:endParaRPr>
          </a:p>
        </p:txBody>
      </p:sp>
      <p:sp>
        <p:nvSpPr>
          <p:cNvPr id="34" name="Rectangle 37"/>
          <p:cNvSpPr>
            <a:spLocks noChangeArrowheads="1"/>
          </p:cNvSpPr>
          <p:nvPr/>
        </p:nvSpPr>
        <p:spPr bwMode="auto">
          <a:xfrm>
            <a:off x="5450309" y="3862611"/>
            <a:ext cx="1368248" cy="400097"/>
          </a:xfrm>
          <a:prstGeom prst="rect">
            <a:avLst/>
          </a:prstGeom>
          <a:solidFill>
            <a:srgbClr val="0070C0"/>
          </a:solidFill>
          <a:ln>
            <a:noFill/>
          </a:ln>
          <a:extLst/>
        </p:spPr>
        <p:txBody>
          <a:bodyPr wrap="square" lIns="91428" tIns="45714" rIns="91428" bIns="45714">
            <a:spAutoFit/>
          </a:bodyPr>
          <a:lstStyle/>
          <a:p>
            <a:pPr algn="ctr"/>
            <a:r>
              <a:rPr lang="zh-CN" altLang="en-US" sz="2000" dirty="0" smtClean="0">
                <a:solidFill>
                  <a:srgbClr val="F8F8F8"/>
                </a:solidFill>
                <a:latin typeface="华文中宋" pitchFamily="2" charset="-122"/>
                <a:ea typeface="华文中宋" pitchFamily="2" charset="-122"/>
              </a:rPr>
              <a:t>受理审核</a:t>
            </a:r>
            <a:endParaRPr lang="zh-CN" altLang="zh-CN" sz="2000" dirty="0">
              <a:solidFill>
                <a:srgbClr val="F8F8F8"/>
              </a:solidFill>
              <a:latin typeface="华文中宋" pitchFamily="2" charset="-122"/>
              <a:ea typeface="华文中宋" pitchFamily="2" charset="-122"/>
            </a:endParaRPr>
          </a:p>
        </p:txBody>
      </p:sp>
      <p:sp>
        <p:nvSpPr>
          <p:cNvPr id="35" name="Rectangle 37"/>
          <p:cNvSpPr>
            <a:spLocks noChangeArrowheads="1"/>
          </p:cNvSpPr>
          <p:nvPr/>
        </p:nvSpPr>
        <p:spPr bwMode="auto">
          <a:xfrm>
            <a:off x="7610549" y="1268760"/>
            <a:ext cx="1368248" cy="400097"/>
          </a:xfrm>
          <a:prstGeom prst="rect">
            <a:avLst/>
          </a:prstGeom>
          <a:solidFill>
            <a:srgbClr val="0070C0"/>
          </a:solidFill>
          <a:ln>
            <a:noFill/>
          </a:ln>
          <a:extLst/>
        </p:spPr>
        <p:txBody>
          <a:bodyPr wrap="square" lIns="91428" tIns="45714" rIns="91428" bIns="45714">
            <a:spAutoFit/>
          </a:bodyPr>
          <a:lstStyle/>
          <a:p>
            <a:pPr algn="ctr"/>
            <a:r>
              <a:rPr lang="zh-CN" altLang="en-US" sz="2000" dirty="0" smtClean="0">
                <a:solidFill>
                  <a:srgbClr val="F8F8F8"/>
                </a:solidFill>
                <a:latin typeface="华文中宋" pitchFamily="2" charset="-122"/>
                <a:ea typeface="华文中宋" pitchFamily="2" charset="-122"/>
              </a:rPr>
              <a:t>申报扣除</a:t>
            </a:r>
            <a:endParaRPr lang="zh-CN" altLang="zh-CN" sz="2000" dirty="0">
              <a:solidFill>
                <a:srgbClr val="F8F8F8"/>
              </a:solidFill>
              <a:latin typeface="华文中宋" pitchFamily="2" charset="-122"/>
              <a:ea typeface="华文中宋" pitchFamily="2" charset="-122"/>
            </a:endParaRPr>
          </a:p>
        </p:txBody>
      </p:sp>
      <p:sp>
        <p:nvSpPr>
          <p:cNvPr id="36" name="Rectangle 37"/>
          <p:cNvSpPr>
            <a:spLocks noChangeArrowheads="1"/>
          </p:cNvSpPr>
          <p:nvPr/>
        </p:nvSpPr>
        <p:spPr bwMode="auto">
          <a:xfrm>
            <a:off x="10058821" y="3662562"/>
            <a:ext cx="1368248" cy="400097"/>
          </a:xfrm>
          <a:prstGeom prst="rect">
            <a:avLst/>
          </a:prstGeom>
          <a:solidFill>
            <a:srgbClr val="0070C0"/>
          </a:solidFill>
          <a:ln>
            <a:noFill/>
          </a:ln>
          <a:extLst/>
        </p:spPr>
        <p:txBody>
          <a:bodyPr wrap="square" lIns="91428" tIns="45714" rIns="91428" bIns="45714">
            <a:spAutoFit/>
          </a:bodyPr>
          <a:lstStyle/>
          <a:p>
            <a:pPr algn="ctr"/>
            <a:r>
              <a:rPr lang="zh-CN" altLang="en-US" sz="2000" dirty="0" smtClean="0">
                <a:solidFill>
                  <a:srgbClr val="F8F8F8"/>
                </a:solidFill>
                <a:latin typeface="华文中宋" pitchFamily="2" charset="-122"/>
                <a:ea typeface="华文中宋" pitchFamily="2" charset="-122"/>
              </a:rPr>
              <a:t>事后检查</a:t>
            </a:r>
            <a:endParaRPr lang="zh-CN" altLang="zh-CN" sz="2000" dirty="0">
              <a:solidFill>
                <a:srgbClr val="F8F8F8"/>
              </a:solidFill>
              <a:latin typeface="华文中宋" pitchFamily="2" charset="-122"/>
              <a:ea typeface="华文中宋" pitchFamily="2" charset="-122"/>
            </a:endParaRPr>
          </a:p>
        </p:txBody>
      </p:sp>
    </p:spTree>
    <p:extLst>
      <p:ext uri="{BB962C8B-B14F-4D97-AF65-F5344CB8AC3E}">
        <p14:creationId xmlns:p14="http://schemas.microsoft.com/office/powerpoint/2010/main" xmlns="" val="255150091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2433638" y="1855788"/>
            <a:ext cx="1133619" cy="1938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2000" b="1" dirty="0">
                <a:solidFill>
                  <a:srgbClr val="21A3D0"/>
                </a:solidFill>
                <a:latin typeface="微软雅黑" pitchFamily="34" charset="-122"/>
                <a:ea typeface="微软雅黑" pitchFamily="34" charset="-122"/>
              </a:rPr>
              <a:t>3</a:t>
            </a:r>
            <a:endParaRPr lang="zh-CN" altLang="en-US" sz="12000" b="1" dirty="0">
              <a:solidFill>
                <a:srgbClr val="21A3D0"/>
              </a:solidFill>
              <a:latin typeface="微软雅黑" pitchFamily="34" charset="-122"/>
              <a:ea typeface="微软雅黑" pitchFamily="34" charset="-122"/>
            </a:endParaRPr>
          </a:p>
        </p:txBody>
      </p:sp>
      <p:sp>
        <p:nvSpPr>
          <p:cNvPr id="14339" name="TextBox 5"/>
          <p:cNvSpPr txBox="1">
            <a:spLocks noChangeArrowheads="1"/>
          </p:cNvSpPr>
          <p:nvPr/>
        </p:nvSpPr>
        <p:spPr bwMode="auto">
          <a:xfrm>
            <a:off x="1768475" y="2846388"/>
            <a:ext cx="846682" cy="5539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rgbClr val="21A3D0"/>
                </a:solidFill>
              </a:rPr>
              <a:t>part</a:t>
            </a:r>
            <a:endParaRPr lang="zh-CN" altLang="en-US" sz="3000">
              <a:solidFill>
                <a:srgbClr val="21A3D0"/>
              </a:solidFill>
            </a:endParaRPr>
          </a:p>
        </p:txBody>
      </p:sp>
      <p:sp>
        <p:nvSpPr>
          <p:cNvPr id="14341" name="TextBox 6"/>
          <p:cNvSpPr txBox="1">
            <a:spLocks noChangeArrowheads="1"/>
          </p:cNvSpPr>
          <p:nvPr/>
        </p:nvSpPr>
        <p:spPr bwMode="auto">
          <a:xfrm>
            <a:off x="3436698" y="2465388"/>
            <a:ext cx="7918267" cy="769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kern="0" dirty="0">
                <a:solidFill>
                  <a:srgbClr val="2B2E30"/>
                </a:solidFill>
                <a:latin typeface="Arial"/>
                <a:ea typeface="微软雅黑"/>
                <a:cs typeface="+mj-cs"/>
              </a:rPr>
              <a:t>预扣预缴</a:t>
            </a:r>
            <a:endParaRPr lang="zh-CN" altLang="en-US" sz="2600" b="1" dirty="0">
              <a:solidFill>
                <a:srgbClr val="2B2E30"/>
              </a:solidFill>
              <a:latin typeface="微软雅黑" pitchFamily="34" charset="-122"/>
              <a:ea typeface="微软雅黑" pitchFamily="34" charset="-122"/>
            </a:endParaRPr>
          </a:p>
        </p:txBody>
      </p:sp>
      <p:cxnSp>
        <p:nvCxnSpPr>
          <p:cNvPr id="14344" name="直接连接符 10"/>
          <p:cNvCxnSpPr>
            <a:cxnSpLocks noChangeShapeType="1"/>
          </p:cNvCxnSpPr>
          <p:nvPr/>
        </p:nvCxnSpPr>
        <p:spPr bwMode="auto">
          <a:xfrm flipH="1">
            <a:off x="3576639"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4345" name="Freeform 10"/>
          <p:cNvSpPr>
            <a:spLocks/>
          </p:cNvSpPr>
          <p:nvPr/>
        </p:nvSpPr>
        <p:spPr bwMode="auto">
          <a:xfrm>
            <a:off x="1150939" y="2205039"/>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lIns="91428" tIns="45714" rIns="91428" bIns="45714"/>
          <a:lstStyle/>
          <a:p>
            <a:endParaRPr lang="zh-CN" altLang="en-US"/>
          </a:p>
        </p:txBody>
      </p:sp>
    </p:spTree>
    <p:extLst>
      <p:ext uri="{BB962C8B-B14F-4D97-AF65-F5344CB8AC3E}">
        <p14:creationId xmlns:p14="http://schemas.microsoft.com/office/powerpoint/2010/main" xmlns="" val="7071506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2" name="TextBox 23"/>
          <p:cNvSpPr txBox="1">
            <a:spLocks noChangeArrowheads="1"/>
          </p:cNvSpPr>
          <p:nvPr/>
        </p:nvSpPr>
        <p:spPr bwMode="auto">
          <a:xfrm>
            <a:off x="1147764" y="388938"/>
            <a:ext cx="5891332"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smtClean="0">
                <a:latin typeface="微软雅黑" pitchFamily="34" charset="-122"/>
                <a:ea typeface="微软雅黑" pitchFamily="34" charset="-122"/>
              </a:rPr>
              <a:t>3.1 </a:t>
            </a:r>
            <a:r>
              <a:rPr lang="zh-CN" altLang="en-US" sz="2000" dirty="0" smtClean="0">
                <a:latin typeface="微软雅黑" pitchFamily="34" charset="-122"/>
                <a:ea typeface="微软雅黑" pitchFamily="34" charset="-122"/>
              </a:rPr>
              <a:t>为什么</a:t>
            </a:r>
            <a:r>
              <a:rPr lang="zh-CN" altLang="en-US" sz="2000" dirty="0">
                <a:latin typeface="微软雅黑" pitchFamily="34" charset="-122"/>
                <a:ea typeface="微软雅黑" pitchFamily="34" charset="-122"/>
              </a:rPr>
              <a:t>扣缴单位代扣工资的税款成了预扣预缴</a:t>
            </a:r>
          </a:p>
        </p:txBody>
      </p:sp>
      <p:sp>
        <p:nvSpPr>
          <p:cNvPr id="10263" name="五边形 24"/>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0264" name="燕尾形 25"/>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grpSp>
        <p:nvGrpSpPr>
          <p:cNvPr id="68" name="Group 15857"/>
          <p:cNvGrpSpPr/>
          <p:nvPr/>
        </p:nvGrpSpPr>
        <p:grpSpPr>
          <a:xfrm>
            <a:off x="1191090" y="1111745"/>
            <a:ext cx="4692898" cy="4634370"/>
            <a:chOff x="-1" y="-2"/>
            <a:chExt cx="5003802" cy="6591101"/>
          </a:xfrm>
        </p:grpSpPr>
        <p:grpSp>
          <p:nvGrpSpPr>
            <p:cNvPr id="69" name="Group 15821"/>
            <p:cNvGrpSpPr/>
            <p:nvPr/>
          </p:nvGrpSpPr>
          <p:grpSpPr>
            <a:xfrm>
              <a:off x="-1" y="-2"/>
              <a:ext cx="5003802" cy="2271536"/>
              <a:chOff x="0" y="-1"/>
              <a:chExt cx="5003800" cy="2271533"/>
            </a:xfrm>
          </p:grpSpPr>
          <p:sp>
            <p:nvSpPr>
              <p:cNvPr id="110" name="Shape 15816"/>
              <p:cNvSpPr/>
              <p:nvPr/>
            </p:nvSpPr>
            <p:spPr>
              <a:xfrm>
                <a:off x="1828800" y="159683"/>
                <a:ext cx="3175000" cy="21118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pPr defTabSz="382667" fontAlgn="auto" hangingPunct="0">
                  <a:spcBef>
                    <a:spcPts val="4605"/>
                  </a:spcBef>
                  <a:spcAft>
                    <a:spcPts val="0"/>
                  </a:spcAft>
                </a:pPr>
                <a:r>
                  <a:rPr lang="zh-CN" altLang="en-US" sz="1800" kern="0" dirty="0" smtClean="0">
                    <a:solidFill>
                      <a:srgbClr val="FF0000"/>
                    </a:solidFill>
                    <a:latin typeface="华文中宋" pitchFamily="2" charset="-122"/>
                    <a:ea typeface="华文中宋" pitchFamily="2" charset="-122"/>
                    <a:cs typeface="DokChampa" panose="020B0604020202020204" pitchFamily="34" charset="-34"/>
                  </a:rPr>
                  <a:t>      年度中间单位</a:t>
                </a:r>
                <a:r>
                  <a:rPr lang="zh-CN" altLang="en-US" sz="1800" kern="0" dirty="0">
                    <a:solidFill>
                      <a:srgbClr val="FF0000"/>
                    </a:solidFill>
                    <a:latin typeface="华文中宋" pitchFamily="2" charset="-122"/>
                    <a:ea typeface="华文中宋" pitchFamily="2" charset="-122"/>
                    <a:cs typeface="DokChampa" panose="020B0604020202020204" pitchFamily="34" charset="-34"/>
                  </a:rPr>
                  <a:t>所扣缴的税款，只是</a:t>
                </a:r>
                <a:r>
                  <a:rPr lang="zh-CN" altLang="en-US" sz="1800" kern="0" dirty="0" smtClean="0">
                    <a:solidFill>
                      <a:srgbClr val="FF0000"/>
                    </a:solidFill>
                    <a:latin typeface="华文中宋" pitchFamily="2" charset="-122"/>
                    <a:ea typeface="华文中宋" pitchFamily="2" charset="-122"/>
                    <a:cs typeface="DokChampa" panose="020B0604020202020204" pitchFamily="34" charset="-34"/>
                  </a:rPr>
                  <a:t>按照预先计算来扣缴的税款</a:t>
                </a:r>
                <a:endParaRPr sz="1800" kern="0" dirty="0">
                  <a:solidFill>
                    <a:srgbClr val="FF0000"/>
                  </a:solidFill>
                  <a:latin typeface="华文中宋" pitchFamily="2" charset="-122"/>
                  <a:ea typeface="华文中宋" pitchFamily="2" charset="-122"/>
                  <a:cs typeface="DokChampa" panose="020B0604020202020204" pitchFamily="34" charset="-34"/>
                </a:endParaRPr>
              </a:p>
            </p:txBody>
          </p:sp>
          <p:grpSp>
            <p:nvGrpSpPr>
              <p:cNvPr id="106" name="Group 15820"/>
              <p:cNvGrpSpPr/>
              <p:nvPr/>
            </p:nvGrpSpPr>
            <p:grpSpPr>
              <a:xfrm>
                <a:off x="0" y="-1"/>
                <a:ext cx="1542932" cy="1458591"/>
                <a:chOff x="0" y="0"/>
                <a:chExt cx="1542931" cy="1458589"/>
              </a:xfrm>
            </p:grpSpPr>
            <p:sp>
              <p:nvSpPr>
                <p:cNvPr id="107" name="Shape 15818"/>
                <p:cNvSpPr/>
                <p:nvPr/>
              </p:nvSpPr>
              <p:spPr>
                <a:xfrm>
                  <a:off x="1221487" y="0"/>
                  <a:ext cx="321445" cy="1458590"/>
                </a:xfrm>
                <a:custGeom>
                  <a:avLst/>
                  <a:gdLst/>
                  <a:ahLst/>
                  <a:cxnLst>
                    <a:cxn ang="0">
                      <a:pos x="wd2" y="hd2"/>
                    </a:cxn>
                    <a:cxn ang="5400000">
                      <a:pos x="wd2" y="hd2"/>
                    </a:cxn>
                    <a:cxn ang="10800000">
                      <a:pos x="wd2" y="hd2"/>
                    </a:cxn>
                    <a:cxn ang="16200000">
                      <a:pos x="wd2" y="hd2"/>
                    </a:cxn>
                  </a:cxnLst>
                  <a:rect l="0" t="0" r="r" b="b"/>
                  <a:pathLst>
                    <a:path w="16694" h="21600" extrusionOk="0">
                      <a:moveTo>
                        <a:pt x="1982" y="0"/>
                      </a:moveTo>
                      <a:lnTo>
                        <a:pt x="0" y="512"/>
                      </a:lnTo>
                      <a:cubicBezTo>
                        <a:pt x="18683" y="6333"/>
                        <a:pt x="18683" y="15267"/>
                        <a:pt x="0" y="21088"/>
                      </a:cubicBezTo>
                      <a:lnTo>
                        <a:pt x="1982" y="21600"/>
                      </a:lnTo>
                      <a:cubicBezTo>
                        <a:pt x="21600" y="15486"/>
                        <a:pt x="21596" y="6114"/>
                        <a:pt x="1982" y="0"/>
                      </a:cubicBezTo>
                      <a:close/>
                    </a:path>
                  </a:pathLst>
                </a:custGeom>
                <a:solidFill>
                  <a:srgbClr val="72B1D7"/>
                </a:solidFill>
                <a:ln w="12700" cap="flat">
                  <a:noFill/>
                  <a:miter lim="400000"/>
                </a:ln>
                <a:effectLst/>
              </p:spPr>
              <p:txBody>
                <a:bodyPr wrap="square" lIns="0" tIns="0" rIns="0" bIns="0" numCol="1" anchor="t">
                  <a:noAutofit/>
                </a:bodyPr>
                <a:lstStyle/>
                <a:p>
                  <a:pPr algn="ctr" defTabSz="382667" fontAlgn="auto" hangingPunct="0">
                    <a:lnSpc>
                      <a:spcPct val="80000"/>
                    </a:lnSpc>
                    <a:spcBef>
                      <a:spcPts val="4605"/>
                    </a:spcBef>
                    <a:spcAft>
                      <a:spcPts val="0"/>
                    </a:spcAft>
                  </a:pPr>
                  <a:endParaRPr sz="3200" kern="0">
                    <a:solidFill>
                      <a:srgbClr val="333333"/>
                    </a:solidFill>
                    <a:latin typeface="华文中宋" pitchFamily="2" charset="-122"/>
                    <a:ea typeface="华文中宋" pitchFamily="2" charset="-122"/>
                    <a:sym typeface="Helvetica Neue Thin"/>
                  </a:endParaRPr>
                </a:p>
              </p:txBody>
            </p:sp>
            <p:sp>
              <p:nvSpPr>
                <p:cNvPr id="108" name="Shape 15819"/>
                <p:cNvSpPr/>
                <p:nvPr/>
              </p:nvSpPr>
              <p:spPr>
                <a:xfrm>
                  <a:off x="0" y="159683"/>
                  <a:ext cx="1176920" cy="113922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defRPr sz="8000">
                      <a:latin typeface="+mj-lt"/>
                      <a:ea typeface="+mj-ea"/>
                      <a:cs typeface="+mj-cs"/>
                      <a:sym typeface="Helvetica Neue UltraLight"/>
                    </a:defRPr>
                  </a:lvl1pPr>
                </a:lstStyle>
                <a:p>
                  <a:pPr algn="ctr" defTabSz="382667" fontAlgn="auto" hangingPunct="0">
                    <a:lnSpc>
                      <a:spcPct val="80000"/>
                    </a:lnSpc>
                    <a:spcBef>
                      <a:spcPts val="4605"/>
                    </a:spcBef>
                    <a:spcAft>
                      <a:spcPts val="0"/>
                    </a:spcAft>
                  </a:pPr>
                  <a:r>
                    <a:rPr sz="6000" kern="0">
                      <a:solidFill>
                        <a:srgbClr val="333333"/>
                      </a:solidFill>
                      <a:latin typeface="隶书" pitchFamily="49" charset="-122"/>
                      <a:ea typeface="隶书" pitchFamily="49" charset="-122"/>
                    </a:rPr>
                    <a:t>01</a:t>
                  </a:r>
                </a:p>
              </p:txBody>
            </p:sp>
          </p:grpSp>
        </p:grpSp>
        <p:grpSp>
          <p:nvGrpSpPr>
            <p:cNvPr id="70" name="Group 15828"/>
            <p:cNvGrpSpPr/>
            <p:nvPr/>
          </p:nvGrpSpPr>
          <p:grpSpPr>
            <a:xfrm>
              <a:off x="-1" y="2566253"/>
              <a:ext cx="5003802" cy="1458592"/>
              <a:chOff x="0" y="-1"/>
              <a:chExt cx="5003800" cy="1458591"/>
            </a:xfrm>
          </p:grpSpPr>
          <p:sp>
            <p:nvSpPr>
              <p:cNvPr id="104" name="Shape 15823"/>
              <p:cNvSpPr/>
              <p:nvPr/>
            </p:nvSpPr>
            <p:spPr>
              <a:xfrm>
                <a:off x="1828800" y="159682"/>
                <a:ext cx="3175000" cy="3792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pPr defTabSz="382667" fontAlgn="auto" hangingPunct="0">
                  <a:spcBef>
                    <a:spcPts val="4605"/>
                  </a:spcBef>
                  <a:spcAft>
                    <a:spcPts val="0"/>
                  </a:spcAft>
                </a:pPr>
                <a:r>
                  <a:rPr lang="en-US" altLang="zh-CN" sz="1800" dirty="0" smtClean="0">
                    <a:solidFill>
                      <a:srgbClr val="FF0000"/>
                    </a:solidFill>
                    <a:latin typeface="华文中宋" pitchFamily="2" charset="-122"/>
                    <a:ea typeface="华文中宋" pitchFamily="2" charset="-122"/>
                    <a:cs typeface="DokChampa" panose="020B0604020202020204" pitchFamily="34" charset="-34"/>
                  </a:rPr>
                  <a:t>      </a:t>
                </a:r>
                <a:r>
                  <a:rPr lang="zh-CN" altLang="zh-CN" sz="1800" dirty="0" smtClean="0">
                    <a:solidFill>
                      <a:srgbClr val="FF0000"/>
                    </a:solidFill>
                    <a:latin typeface="华文中宋" pitchFamily="2" charset="-122"/>
                    <a:ea typeface="华文中宋" pitchFamily="2" charset="-122"/>
                    <a:cs typeface="DokChampa" panose="020B0604020202020204" pitchFamily="34" charset="-34"/>
                  </a:rPr>
                  <a:t>根据</a:t>
                </a:r>
                <a:r>
                  <a:rPr lang="zh-CN" altLang="zh-CN" sz="1800" dirty="0">
                    <a:solidFill>
                      <a:srgbClr val="FF0000"/>
                    </a:solidFill>
                    <a:latin typeface="华文中宋" pitchFamily="2" charset="-122"/>
                    <a:ea typeface="华文中宋" pitchFamily="2" charset="-122"/>
                    <a:cs typeface="DokChampa" panose="020B0604020202020204" pitchFamily="34" charset="-34"/>
                  </a:rPr>
                  <a:t>其全年取得的总综合所得收入、专项附加扣除等扣除项目金额，计算应纳税款</a:t>
                </a:r>
                <a:endParaRPr sz="1800" kern="0" dirty="0">
                  <a:solidFill>
                    <a:srgbClr val="FF0000"/>
                  </a:solidFill>
                  <a:latin typeface="华文中宋" pitchFamily="2" charset="-122"/>
                  <a:ea typeface="华文中宋" pitchFamily="2" charset="-122"/>
                  <a:cs typeface="DokChampa" panose="020B0604020202020204" pitchFamily="34" charset="-34"/>
                </a:endParaRPr>
              </a:p>
            </p:txBody>
          </p:sp>
          <p:grpSp>
            <p:nvGrpSpPr>
              <p:cNvPr id="100" name="Group 15827"/>
              <p:cNvGrpSpPr/>
              <p:nvPr/>
            </p:nvGrpSpPr>
            <p:grpSpPr>
              <a:xfrm>
                <a:off x="0" y="-1"/>
                <a:ext cx="1542932" cy="1458591"/>
                <a:chOff x="0" y="0"/>
                <a:chExt cx="1542931" cy="1458589"/>
              </a:xfrm>
            </p:grpSpPr>
            <p:sp>
              <p:nvSpPr>
                <p:cNvPr id="101" name="Shape 15825"/>
                <p:cNvSpPr/>
                <p:nvPr/>
              </p:nvSpPr>
              <p:spPr>
                <a:xfrm>
                  <a:off x="1221487" y="0"/>
                  <a:ext cx="321445" cy="1458590"/>
                </a:xfrm>
                <a:custGeom>
                  <a:avLst/>
                  <a:gdLst/>
                  <a:ahLst/>
                  <a:cxnLst>
                    <a:cxn ang="0">
                      <a:pos x="wd2" y="hd2"/>
                    </a:cxn>
                    <a:cxn ang="5400000">
                      <a:pos x="wd2" y="hd2"/>
                    </a:cxn>
                    <a:cxn ang="10800000">
                      <a:pos x="wd2" y="hd2"/>
                    </a:cxn>
                    <a:cxn ang="16200000">
                      <a:pos x="wd2" y="hd2"/>
                    </a:cxn>
                  </a:cxnLst>
                  <a:rect l="0" t="0" r="r" b="b"/>
                  <a:pathLst>
                    <a:path w="16694" h="21600" extrusionOk="0">
                      <a:moveTo>
                        <a:pt x="1982" y="0"/>
                      </a:moveTo>
                      <a:lnTo>
                        <a:pt x="0" y="512"/>
                      </a:lnTo>
                      <a:cubicBezTo>
                        <a:pt x="18683" y="6333"/>
                        <a:pt x="18683" y="15267"/>
                        <a:pt x="0" y="21088"/>
                      </a:cubicBezTo>
                      <a:lnTo>
                        <a:pt x="1982" y="21600"/>
                      </a:lnTo>
                      <a:cubicBezTo>
                        <a:pt x="21600" y="15486"/>
                        <a:pt x="21596" y="6114"/>
                        <a:pt x="1982" y="0"/>
                      </a:cubicBezTo>
                      <a:close/>
                    </a:path>
                  </a:pathLst>
                </a:custGeom>
                <a:solidFill>
                  <a:srgbClr val="3197E0"/>
                </a:solidFill>
                <a:ln w="12700" cap="flat">
                  <a:noFill/>
                  <a:miter lim="400000"/>
                </a:ln>
                <a:effectLst/>
              </p:spPr>
              <p:txBody>
                <a:bodyPr wrap="square" lIns="0" tIns="0" rIns="0" bIns="0" numCol="1" anchor="t">
                  <a:noAutofit/>
                </a:bodyPr>
                <a:lstStyle/>
                <a:p>
                  <a:pPr algn="ctr" defTabSz="382667" fontAlgn="auto" hangingPunct="0">
                    <a:lnSpc>
                      <a:spcPct val="80000"/>
                    </a:lnSpc>
                    <a:spcBef>
                      <a:spcPts val="4605"/>
                    </a:spcBef>
                    <a:spcAft>
                      <a:spcPts val="0"/>
                    </a:spcAft>
                  </a:pPr>
                  <a:endParaRPr sz="3200" kern="0">
                    <a:solidFill>
                      <a:srgbClr val="333333"/>
                    </a:solidFill>
                    <a:latin typeface="华文中宋" pitchFamily="2" charset="-122"/>
                    <a:ea typeface="华文中宋" pitchFamily="2" charset="-122"/>
                    <a:sym typeface="Helvetica Neue Thin"/>
                  </a:endParaRPr>
                </a:p>
              </p:txBody>
            </p:sp>
            <p:sp>
              <p:nvSpPr>
                <p:cNvPr id="102" name="Shape 15826"/>
                <p:cNvSpPr/>
                <p:nvPr/>
              </p:nvSpPr>
              <p:spPr>
                <a:xfrm>
                  <a:off x="0" y="159682"/>
                  <a:ext cx="1176920" cy="11392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defRPr sz="8000">
                      <a:latin typeface="+mj-lt"/>
                      <a:ea typeface="+mj-ea"/>
                      <a:cs typeface="+mj-cs"/>
                      <a:sym typeface="Helvetica Neue UltraLight"/>
                    </a:defRPr>
                  </a:lvl1pPr>
                </a:lstStyle>
                <a:p>
                  <a:pPr algn="ctr" defTabSz="382667" fontAlgn="auto" hangingPunct="0">
                    <a:lnSpc>
                      <a:spcPct val="80000"/>
                    </a:lnSpc>
                    <a:spcBef>
                      <a:spcPts val="4605"/>
                    </a:spcBef>
                    <a:spcAft>
                      <a:spcPts val="0"/>
                    </a:spcAft>
                  </a:pPr>
                  <a:r>
                    <a:rPr sz="6000" kern="0">
                      <a:solidFill>
                        <a:srgbClr val="333333"/>
                      </a:solidFill>
                      <a:latin typeface="隶书" pitchFamily="49" charset="-122"/>
                      <a:ea typeface="隶书" pitchFamily="49" charset="-122"/>
                    </a:rPr>
                    <a:t>02</a:t>
                  </a:r>
                </a:p>
              </p:txBody>
            </p:sp>
          </p:grpSp>
        </p:grpSp>
        <p:grpSp>
          <p:nvGrpSpPr>
            <p:cNvPr id="71" name="Group 15835"/>
            <p:cNvGrpSpPr/>
            <p:nvPr/>
          </p:nvGrpSpPr>
          <p:grpSpPr>
            <a:xfrm>
              <a:off x="-1" y="5132507"/>
              <a:ext cx="5003802" cy="1458592"/>
              <a:chOff x="0" y="-1"/>
              <a:chExt cx="5003800" cy="1458591"/>
            </a:xfrm>
          </p:grpSpPr>
          <p:sp>
            <p:nvSpPr>
              <p:cNvPr id="98" name="Shape 15830"/>
              <p:cNvSpPr/>
              <p:nvPr/>
            </p:nvSpPr>
            <p:spPr>
              <a:xfrm>
                <a:off x="1828800" y="159683"/>
                <a:ext cx="3175000" cy="3792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a:lnSpc>
                    <a:spcPct val="100000"/>
                  </a:lnSpc>
                  <a:defRPr sz="2500">
                    <a:solidFill>
                      <a:srgbClr val="3483C9"/>
                    </a:solidFill>
                    <a:latin typeface="Helvetica Neue Light"/>
                    <a:ea typeface="Helvetica Neue Light"/>
                    <a:cs typeface="Helvetica Neue Light"/>
                    <a:sym typeface="Helvetica Neue Light"/>
                  </a:defRPr>
                </a:lvl1pPr>
              </a:lstStyle>
              <a:p>
                <a:pPr defTabSz="382667" fontAlgn="auto" hangingPunct="0">
                  <a:spcBef>
                    <a:spcPts val="4605"/>
                  </a:spcBef>
                  <a:spcAft>
                    <a:spcPts val="0"/>
                  </a:spcAft>
                </a:pPr>
                <a:r>
                  <a:rPr lang="zh-CN" altLang="en-US" sz="1800" kern="0" dirty="0" smtClean="0">
                    <a:solidFill>
                      <a:srgbClr val="FF0000"/>
                    </a:solidFill>
                    <a:latin typeface="华文中宋" pitchFamily="2" charset="-122"/>
                    <a:ea typeface="华文中宋" pitchFamily="2" charset="-122"/>
                    <a:cs typeface="DokChampa" panose="020B0604020202020204" pitchFamily="34" charset="-34"/>
                  </a:rPr>
                  <a:t>      对</a:t>
                </a:r>
                <a:r>
                  <a:rPr lang="zh-CN" altLang="en-US" sz="1800" kern="0" dirty="0">
                    <a:solidFill>
                      <a:srgbClr val="FF0000"/>
                    </a:solidFill>
                    <a:latin typeface="华文中宋" pitchFamily="2" charset="-122"/>
                    <a:ea typeface="华文中宋" pitchFamily="2" charset="-122"/>
                    <a:cs typeface="DokChampa" panose="020B0604020202020204" pitchFamily="34" charset="-34"/>
                  </a:rPr>
                  <a:t>日常多预缴的税款，纳税人提出申请，税务机关将及时、足额退还。</a:t>
                </a:r>
              </a:p>
            </p:txBody>
          </p:sp>
          <p:grpSp>
            <p:nvGrpSpPr>
              <p:cNvPr id="94" name="Group 15834"/>
              <p:cNvGrpSpPr/>
              <p:nvPr/>
            </p:nvGrpSpPr>
            <p:grpSpPr>
              <a:xfrm>
                <a:off x="0" y="-1"/>
                <a:ext cx="1542932" cy="1458591"/>
                <a:chOff x="0" y="0"/>
                <a:chExt cx="1542931" cy="1458589"/>
              </a:xfrm>
            </p:grpSpPr>
            <p:sp>
              <p:nvSpPr>
                <p:cNvPr id="95" name="Shape 15832"/>
                <p:cNvSpPr/>
                <p:nvPr/>
              </p:nvSpPr>
              <p:spPr>
                <a:xfrm>
                  <a:off x="1221487" y="0"/>
                  <a:ext cx="321445" cy="1458590"/>
                </a:xfrm>
                <a:custGeom>
                  <a:avLst/>
                  <a:gdLst/>
                  <a:ahLst/>
                  <a:cxnLst>
                    <a:cxn ang="0">
                      <a:pos x="wd2" y="hd2"/>
                    </a:cxn>
                    <a:cxn ang="5400000">
                      <a:pos x="wd2" y="hd2"/>
                    </a:cxn>
                    <a:cxn ang="10800000">
                      <a:pos x="wd2" y="hd2"/>
                    </a:cxn>
                    <a:cxn ang="16200000">
                      <a:pos x="wd2" y="hd2"/>
                    </a:cxn>
                  </a:cxnLst>
                  <a:rect l="0" t="0" r="r" b="b"/>
                  <a:pathLst>
                    <a:path w="16694" h="21600" extrusionOk="0">
                      <a:moveTo>
                        <a:pt x="1982" y="0"/>
                      </a:moveTo>
                      <a:lnTo>
                        <a:pt x="0" y="512"/>
                      </a:lnTo>
                      <a:cubicBezTo>
                        <a:pt x="18683" y="6333"/>
                        <a:pt x="18683" y="15267"/>
                        <a:pt x="0" y="21088"/>
                      </a:cubicBezTo>
                      <a:lnTo>
                        <a:pt x="1982" y="21600"/>
                      </a:lnTo>
                      <a:cubicBezTo>
                        <a:pt x="21600" y="15486"/>
                        <a:pt x="21596" y="6114"/>
                        <a:pt x="1982" y="0"/>
                      </a:cubicBezTo>
                      <a:close/>
                    </a:path>
                  </a:pathLst>
                </a:custGeom>
                <a:solidFill>
                  <a:srgbClr val="3484C9"/>
                </a:solidFill>
                <a:ln w="12700" cap="flat">
                  <a:noFill/>
                  <a:miter lim="400000"/>
                </a:ln>
                <a:effectLst/>
              </p:spPr>
              <p:txBody>
                <a:bodyPr wrap="square" lIns="0" tIns="0" rIns="0" bIns="0" numCol="1" anchor="t">
                  <a:noAutofit/>
                </a:bodyPr>
                <a:lstStyle/>
                <a:p>
                  <a:pPr algn="ctr" defTabSz="382667" fontAlgn="auto" hangingPunct="0">
                    <a:lnSpc>
                      <a:spcPct val="80000"/>
                    </a:lnSpc>
                    <a:spcBef>
                      <a:spcPts val="4605"/>
                    </a:spcBef>
                    <a:spcAft>
                      <a:spcPts val="0"/>
                    </a:spcAft>
                  </a:pPr>
                  <a:endParaRPr sz="3200" kern="0">
                    <a:solidFill>
                      <a:srgbClr val="333333"/>
                    </a:solidFill>
                    <a:latin typeface="华文中宋" pitchFamily="2" charset="-122"/>
                    <a:ea typeface="华文中宋" pitchFamily="2" charset="-122"/>
                    <a:sym typeface="Helvetica Neue Thin"/>
                  </a:endParaRPr>
                </a:p>
              </p:txBody>
            </p:sp>
            <p:sp>
              <p:nvSpPr>
                <p:cNvPr id="96" name="Shape 15833"/>
                <p:cNvSpPr/>
                <p:nvPr/>
              </p:nvSpPr>
              <p:spPr>
                <a:xfrm>
                  <a:off x="0" y="159683"/>
                  <a:ext cx="1176920" cy="113922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defRPr sz="8000">
                      <a:latin typeface="+mj-lt"/>
                      <a:ea typeface="+mj-ea"/>
                      <a:cs typeface="+mj-cs"/>
                      <a:sym typeface="Helvetica Neue UltraLight"/>
                    </a:defRPr>
                  </a:lvl1pPr>
                </a:lstStyle>
                <a:p>
                  <a:pPr algn="ctr" defTabSz="382667" fontAlgn="auto" hangingPunct="0">
                    <a:lnSpc>
                      <a:spcPct val="80000"/>
                    </a:lnSpc>
                    <a:spcBef>
                      <a:spcPts val="4605"/>
                    </a:spcBef>
                    <a:spcAft>
                      <a:spcPts val="0"/>
                    </a:spcAft>
                  </a:pPr>
                  <a:r>
                    <a:rPr sz="6000" kern="0" dirty="0">
                      <a:solidFill>
                        <a:srgbClr val="333333"/>
                      </a:solidFill>
                      <a:latin typeface="隶书" pitchFamily="49" charset="-122"/>
                      <a:ea typeface="隶书" pitchFamily="49" charset="-122"/>
                    </a:rPr>
                    <a:t>03</a:t>
                  </a:r>
                </a:p>
              </p:txBody>
            </p:sp>
          </p:grpSp>
        </p:grpSp>
      </p:grpSp>
      <p:sp>
        <p:nvSpPr>
          <p:cNvPr id="112" name="AutoShape 2"/>
          <p:cNvSpPr>
            <a:spLocks noChangeArrowheads="1"/>
          </p:cNvSpPr>
          <p:nvPr/>
        </p:nvSpPr>
        <p:spPr bwMode="auto">
          <a:xfrm>
            <a:off x="6890469" y="1330547"/>
            <a:ext cx="3970337" cy="4769827"/>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gn="just"/>
            <a:r>
              <a:rPr lang="zh-CN" altLang="en-US" dirty="0" smtClean="0">
                <a:solidFill>
                  <a:srgbClr val="F8F8F8"/>
                </a:solidFill>
                <a:latin typeface="华文中宋" pitchFamily="2" charset="-122"/>
                <a:ea typeface="华文中宋" pitchFamily="2" charset="-122"/>
              </a:rPr>
              <a:t>      居民</a:t>
            </a:r>
            <a:r>
              <a:rPr lang="zh-CN" altLang="en-US" dirty="0">
                <a:solidFill>
                  <a:srgbClr val="F8F8F8"/>
                </a:solidFill>
                <a:latin typeface="华文中宋" pitchFamily="2" charset="-122"/>
                <a:ea typeface="华文中宋" pitchFamily="2" charset="-122"/>
              </a:rPr>
              <a:t>个人的综合所得，以每一纳税年度的收入额减除费用六万元以及专项扣除、专项附加扣除和依法确定的其他扣除后的余额，为应纳税所得额。</a:t>
            </a:r>
          </a:p>
          <a:p>
            <a:pPr algn="just"/>
            <a:r>
              <a:rPr lang="en-US" altLang="zh-CN" dirty="0" smtClean="0">
                <a:solidFill>
                  <a:srgbClr val="F8F8F8"/>
                </a:solidFill>
                <a:latin typeface="华文中宋" pitchFamily="2" charset="-122"/>
                <a:ea typeface="华文中宋" pitchFamily="2" charset="-122"/>
              </a:rPr>
              <a:t>            ——</a:t>
            </a:r>
            <a:r>
              <a:rPr lang="zh-CN" altLang="en-US" dirty="0">
                <a:solidFill>
                  <a:srgbClr val="F8F8F8"/>
                </a:solidFill>
                <a:latin typeface="华文中宋" pitchFamily="2" charset="-122"/>
                <a:ea typeface="华文中宋" pitchFamily="2" charset="-122"/>
              </a:rPr>
              <a:t>个人所得税法第六</a:t>
            </a:r>
            <a:r>
              <a:rPr lang="zh-CN" altLang="en-US" dirty="0" smtClean="0">
                <a:solidFill>
                  <a:srgbClr val="F8F8F8"/>
                </a:solidFill>
                <a:latin typeface="华文中宋" pitchFamily="2" charset="-122"/>
                <a:ea typeface="华文中宋" pitchFamily="2" charset="-122"/>
              </a:rPr>
              <a:t>条</a:t>
            </a:r>
            <a:endParaRPr lang="en-US" altLang="zh-CN" dirty="0" smtClean="0">
              <a:solidFill>
                <a:srgbClr val="F8F8F8"/>
              </a:solidFill>
              <a:latin typeface="华文中宋" pitchFamily="2" charset="-122"/>
              <a:ea typeface="华文中宋" pitchFamily="2" charset="-122"/>
            </a:endParaRPr>
          </a:p>
          <a:p>
            <a:pPr algn="just"/>
            <a:endParaRPr lang="en-US" altLang="zh-CN" dirty="0">
              <a:solidFill>
                <a:srgbClr val="F8F8F8"/>
              </a:solidFill>
              <a:latin typeface="华文中宋" pitchFamily="2" charset="-122"/>
              <a:ea typeface="华文中宋" pitchFamily="2" charset="-122"/>
            </a:endParaRPr>
          </a:p>
          <a:p>
            <a:pPr algn="just"/>
            <a:r>
              <a:rPr lang="en-US" altLang="zh-CN" dirty="0">
                <a:solidFill>
                  <a:srgbClr val="F8F8F8"/>
                </a:solidFill>
                <a:latin typeface="华文中宋" pitchFamily="2" charset="-122"/>
                <a:ea typeface="华文中宋" pitchFamily="2" charset="-122"/>
              </a:rPr>
              <a:t> </a:t>
            </a:r>
            <a:r>
              <a:rPr lang="en-US" altLang="zh-CN" dirty="0" smtClean="0">
                <a:solidFill>
                  <a:srgbClr val="F8F8F8"/>
                </a:solidFill>
                <a:latin typeface="华文中宋" pitchFamily="2" charset="-122"/>
                <a:ea typeface="华文中宋" pitchFamily="2" charset="-122"/>
              </a:rPr>
              <a:t>     </a:t>
            </a:r>
            <a:r>
              <a:rPr lang="zh-CN" altLang="en-US" dirty="0" smtClean="0">
                <a:solidFill>
                  <a:srgbClr val="F8F8F8"/>
                </a:solidFill>
                <a:latin typeface="华文中宋" pitchFamily="2" charset="-122"/>
                <a:ea typeface="华文中宋" pitchFamily="2" charset="-122"/>
              </a:rPr>
              <a:t>居民</a:t>
            </a:r>
            <a:r>
              <a:rPr lang="zh-CN" altLang="en-US" dirty="0">
                <a:solidFill>
                  <a:srgbClr val="F8F8F8"/>
                </a:solidFill>
                <a:latin typeface="华文中宋" pitchFamily="2" charset="-122"/>
                <a:ea typeface="华文中宋" pitchFamily="2" charset="-122"/>
              </a:rPr>
              <a:t>个人取得综合所得，按年计算个人所得税；有扣缴义务人的，由扣缴义务人按月或者按次预扣预缴税款。</a:t>
            </a:r>
          </a:p>
          <a:p>
            <a:pPr algn="just"/>
            <a:r>
              <a:rPr lang="en-US" altLang="zh-CN" dirty="0" smtClean="0">
                <a:solidFill>
                  <a:srgbClr val="F8F8F8"/>
                </a:solidFill>
                <a:latin typeface="华文中宋" pitchFamily="2" charset="-122"/>
                <a:ea typeface="华文中宋" pitchFamily="2" charset="-122"/>
              </a:rPr>
              <a:t>            ——</a:t>
            </a:r>
            <a:r>
              <a:rPr lang="zh-CN" altLang="en-US" dirty="0" smtClean="0">
                <a:solidFill>
                  <a:srgbClr val="F8F8F8"/>
                </a:solidFill>
                <a:latin typeface="华文中宋" pitchFamily="2" charset="-122"/>
                <a:ea typeface="华文中宋" pitchFamily="2" charset="-122"/>
              </a:rPr>
              <a:t>个人所得</a:t>
            </a:r>
            <a:r>
              <a:rPr lang="zh-CN" altLang="en-US" dirty="0">
                <a:solidFill>
                  <a:srgbClr val="F8F8F8"/>
                </a:solidFill>
                <a:latin typeface="华文中宋" pitchFamily="2" charset="-122"/>
                <a:ea typeface="华文中宋" pitchFamily="2" charset="-122"/>
              </a:rPr>
              <a:t>税法第十一条</a:t>
            </a:r>
          </a:p>
        </p:txBody>
      </p:sp>
      <p:sp>
        <p:nvSpPr>
          <p:cNvPr id="113" name="AutoShape 22"/>
          <p:cNvSpPr>
            <a:spLocks noChangeArrowheads="1"/>
          </p:cNvSpPr>
          <p:nvPr/>
        </p:nvSpPr>
        <p:spPr bwMode="auto">
          <a:xfrm>
            <a:off x="7031757" y="1052736"/>
            <a:ext cx="3686175" cy="501650"/>
          </a:xfrm>
          <a:prstGeom prst="roundRect">
            <a:avLst>
              <a:gd name="adj" fmla="val 0"/>
            </a:avLst>
          </a:prstGeom>
          <a:solidFill>
            <a:schemeClr val="accent6">
              <a:lumMod val="50000"/>
            </a:schemeClr>
          </a:solidFill>
          <a:ln w="3175" cmpd="sng">
            <a:solidFill>
              <a:srgbClr val="D7D7D7"/>
            </a:solidFill>
            <a:round/>
            <a:headEnd/>
            <a:tailEnd/>
          </a:ln>
        </p:spPr>
        <p:txBody>
          <a:bodyPr lIns="91428" tIns="45714" rIns="91428" bIns="45714" anchor="ctr"/>
          <a:lstStyle/>
          <a:p>
            <a:pPr algn="ctr">
              <a:lnSpc>
                <a:spcPct val="120000"/>
              </a:lnSpc>
            </a:pPr>
            <a:r>
              <a:rPr lang="zh-CN" altLang="en-US" b="1" dirty="0" smtClean="0">
                <a:solidFill>
                  <a:srgbClr val="FFFFFF"/>
                </a:solidFill>
                <a:latin typeface="华文中宋" pitchFamily="2" charset="-122"/>
                <a:ea typeface="华文中宋" pitchFamily="2" charset="-122"/>
              </a:rPr>
              <a:t>税法条文</a:t>
            </a:r>
            <a:endParaRPr lang="zh-CN" altLang="en-US" b="1" dirty="0">
              <a:solidFill>
                <a:srgbClr val="FFFFFF"/>
              </a:solidFill>
              <a:latin typeface="华文中宋" pitchFamily="2" charset="-122"/>
              <a:ea typeface="华文中宋" pitchFamily="2" charset="-122"/>
            </a:endParaRPr>
          </a:p>
        </p:txBody>
      </p:sp>
    </p:spTree>
    <p:extLst>
      <p:ext uri="{BB962C8B-B14F-4D97-AF65-F5344CB8AC3E}">
        <p14:creationId xmlns:p14="http://schemas.microsoft.com/office/powerpoint/2010/main" xmlns="" val="42521093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1" name="TextBox 16"/>
          <p:cNvSpPr txBox="1">
            <a:spLocks noChangeArrowheads="1"/>
          </p:cNvSpPr>
          <p:nvPr/>
        </p:nvSpPr>
        <p:spPr bwMode="auto">
          <a:xfrm>
            <a:off x="1147763" y="388938"/>
            <a:ext cx="11062620"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smtClean="0">
                <a:latin typeface="微软雅黑" pitchFamily="34" charset="-122"/>
                <a:ea typeface="微软雅黑" pitchFamily="34" charset="-122"/>
              </a:rPr>
              <a:t>3.2.1</a:t>
            </a:r>
            <a:r>
              <a:rPr lang="zh-CN" altLang="en-US" sz="2000" dirty="0" smtClean="0">
                <a:latin typeface="微软雅黑" pitchFamily="34" charset="-122"/>
                <a:ea typeface="微软雅黑" pitchFamily="34" charset="-122"/>
              </a:rPr>
              <a:t>专项附加扣除在预扣预缴环节办理的流程和方法</a:t>
            </a:r>
            <a:r>
              <a:rPr lang="en-US" altLang="zh-CN" sz="2000" dirty="0" smtClean="0">
                <a:latin typeface="微软雅黑" pitchFamily="34" charset="-122"/>
                <a:ea typeface="微软雅黑" pitchFamily="34" charset="-122"/>
              </a:rPr>
              <a:t>——</a:t>
            </a:r>
            <a:r>
              <a:rPr lang="zh-CN" altLang="en-US" sz="2000" dirty="0" smtClean="0">
                <a:solidFill>
                  <a:srgbClr val="FF0000"/>
                </a:solidFill>
                <a:latin typeface="微软雅黑" pitchFamily="34" charset="-122"/>
                <a:ea typeface="微软雅黑" pitchFamily="34" charset="-122"/>
              </a:rPr>
              <a:t>员工该</a:t>
            </a:r>
            <a:r>
              <a:rPr lang="zh-CN" altLang="en-US" sz="2000" dirty="0">
                <a:solidFill>
                  <a:srgbClr val="FF0000"/>
                </a:solidFill>
                <a:latin typeface="微软雅黑" pitchFamily="34" charset="-122"/>
                <a:ea typeface="微软雅黑" pitchFamily="34" charset="-122"/>
              </a:rPr>
              <a:t>如何在单位办理专项附加</a:t>
            </a:r>
            <a:r>
              <a:rPr lang="zh-CN" altLang="en-US" sz="2000" dirty="0" smtClean="0">
                <a:solidFill>
                  <a:srgbClr val="FF0000"/>
                </a:solidFill>
                <a:latin typeface="微软雅黑" pitchFamily="34" charset="-122"/>
                <a:ea typeface="微软雅黑" pitchFamily="34" charset="-122"/>
              </a:rPr>
              <a:t>扣除</a:t>
            </a:r>
            <a:endParaRPr lang="zh-CN" altLang="en-US" sz="2000" dirty="0">
              <a:solidFill>
                <a:srgbClr val="FF0000"/>
              </a:solidFill>
              <a:latin typeface="微软雅黑" pitchFamily="34" charset="-122"/>
              <a:ea typeface="微软雅黑" pitchFamily="34" charset="-122"/>
            </a:endParaRPr>
          </a:p>
        </p:txBody>
      </p:sp>
      <p:sp>
        <p:nvSpPr>
          <p:cNvPr id="9232" name="五边形 17"/>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9233" name="燕尾形 18"/>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
        <p:nvSpPr>
          <p:cNvPr id="83" name="TextBox 82"/>
          <p:cNvSpPr txBox="1"/>
          <p:nvPr/>
        </p:nvSpPr>
        <p:spPr>
          <a:xfrm>
            <a:off x="3414337" y="2326741"/>
            <a:ext cx="7863041" cy="356986"/>
          </a:xfrm>
          <a:prstGeom prst="rect">
            <a:avLst/>
          </a:prstGeom>
        </p:spPr>
        <p:txBody>
          <a:bodyPr wrap="square" lIns="109696" tIns="54847" rIns="109696" bIns="54847" rtlCol="0">
            <a:spAutoFit/>
          </a:bodyPr>
          <a:lstStyle/>
          <a:p>
            <a:pPr fontAlgn="auto">
              <a:spcBef>
                <a:spcPts val="0"/>
              </a:spcBef>
              <a:spcAft>
                <a:spcPts val="0"/>
              </a:spcAft>
            </a:pPr>
            <a:r>
              <a:rPr lang="zh-CN" altLang="en-US" sz="1600" dirty="0">
                <a:solidFill>
                  <a:schemeClr val="accent6">
                    <a:lumMod val="50000"/>
                  </a:schemeClr>
                </a:solidFill>
                <a:latin typeface="华文中宋" pitchFamily="2" charset="-122"/>
                <a:ea typeface="华文中宋" pitchFamily="2" charset="-122"/>
                <a:cs typeface="+mn-ea"/>
                <a:sym typeface="+mn-lt"/>
              </a:rPr>
              <a:t>是否符合</a:t>
            </a:r>
            <a:r>
              <a:rPr lang="en-US" altLang="zh-CN" sz="1600" dirty="0">
                <a:solidFill>
                  <a:schemeClr val="accent6">
                    <a:lumMod val="50000"/>
                  </a:schemeClr>
                </a:solidFill>
                <a:latin typeface="华文中宋" pitchFamily="2" charset="-122"/>
                <a:ea typeface="华文中宋" pitchFamily="2" charset="-122"/>
                <a:cs typeface="+mn-ea"/>
                <a:sym typeface="+mn-lt"/>
              </a:rPr>
              <a:t>6</a:t>
            </a:r>
            <a:r>
              <a:rPr lang="zh-CN" altLang="en-US" sz="1600" dirty="0">
                <a:solidFill>
                  <a:schemeClr val="accent6">
                    <a:lumMod val="50000"/>
                  </a:schemeClr>
                </a:solidFill>
                <a:latin typeface="华文中宋" pitchFamily="2" charset="-122"/>
                <a:ea typeface="华文中宋" pitchFamily="2" charset="-122"/>
                <a:cs typeface="+mn-ea"/>
                <a:sym typeface="+mn-lt"/>
              </a:rPr>
              <a:t>项专项附加扣除范围</a:t>
            </a:r>
            <a:endParaRPr lang="en-US" sz="1600" dirty="0">
              <a:solidFill>
                <a:schemeClr val="accent6">
                  <a:lumMod val="50000"/>
                </a:schemeClr>
              </a:solidFill>
              <a:latin typeface="华文中宋" pitchFamily="2" charset="-122"/>
              <a:ea typeface="华文中宋" pitchFamily="2" charset="-122"/>
              <a:cs typeface="+mn-ea"/>
              <a:sym typeface="+mn-lt"/>
            </a:endParaRPr>
          </a:p>
        </p:txBody>
      </p:sp>
      <p:sp>
        <p:nvSpPr>
          <p:cNvPr id="84" name="TextBox 83"/>
          <p:cNvSpPr txBox="1"/>
          <p:nvPr/>
        </p:nvSpPr>
        <p:spPr>
          <a:xfrm>
            <a:off x="3356964" y="3233225"/>
            <a:ext cx="7863040" cy="603208"/>
          </a:xfrm>
          <a:prstGeom prst="rect">
            <a:avLst/>
          </a:prstGeom>
        </p:spPr>
        <p:txBody>
          <a:bodyPr wrap="square" lIns="109696" tIns="54847" rIns="109696" bIns="54847" rtlCol="0">
            <a:spAutoFit/>
          </a:bodyPr>
          <a:lstStyle/>
          <a:p>
            <a:pPr fontAlgn="auto">
              <a:spcBef>
                <a:spcPts val="0"/>
              </a:spcBef>
              <a:spcAft>
                <a:spcPts val="0"/>
              </a:spcAft>
            </a:pPr>
            <a:r>
              <a:rPr lang="zh-CN" altLang="en-US" sz="1600" dirty="0">
                <a:solidFill>
                  <a:schemeClr val="accent6">
                    <a:lumMod val="50000"/>
                  </a:schemeClr>
                </a:solidFill>
                <a:latin typeface="华文中宋" pitchFamily="2" charset="-122"/>
                <a:ea typeface="华文中宋" pitchFamily="2" charset="-122"/>
                <a:cs typeface="+mn-ea"/>
                <a:sym typeface="+mn-lt"/>
              </a:rPr>
              <a:t>通过填写相应表单，将专项附加扣除相关信息提供给扣缴单位，单位接收后在发放工资时，像办理“三险一金”扣除一样，为纳税人办理专项附加扣除。</a:t>
            </a:r>
            <a:endParaRPr lang="en-US" sz="1600" dirty="0">
              <a:solidFill>
                <a:schemeClr val="accent6">
                  <a:lumMod val="50000"/>
                </a:schemeClr>
              </a:solidFill>
              <a:latin typeface="华文中宋" pitchFamily="2" charset="-122"/>
              <a:ea typeface="华文中宋" pitchFamily="2" charset="-122"/>
              <a:cs typeface="+mn-ea"/>
              <a:sym typeface="+mn-lt"/>
            </a:endParaRPr>
          </a:p>
        </p:txBody>
      </p:sp>
      <p:sp>
        <p:nvSpPr>
          <p:cNvPr id="85" name="TextBox 84"/>
          <p:cNvSpPr txBox="1"/>
          <p:nvPr/>
        </p:nvSpPr>
        <p:spPr>
          <a:xfrm>
            <a:off x="3368984" y="4259981"/>
            <a:ext cx="7715219" cy="356986"/>
          </a:xfrm>
          <a:prstGeom prst="rect">
            <a:avLst/>
          </a:prstGeom>
        </p:spPr>
        <p:txBody>
          <a:bodyPr wrap="square" lIns="109696" tIns="54847" rIns="109696" bIns="54847" rtlCol="0">
            <a:spAutoFit/>
          </a:bodyPr>
          <a:lstStyle/>
          <a:p>
            <a:pPr fontAlgn="auto">
              <a:spcBef>
                <a:spcPts val="0"/>
              </a:spcBef>
              <a:spcAft>
                <a:spcPts val="0"/>
              </a:spcAft>
            </a:pPr>
            <a:r>
              <a:rPr lang="zh-CN" altLang="en-US" sz="1600" dirty="0">
                <a:solidFill>
                  <a:schemeClr val="accent6">
                    <a:lumMod val="50000"/>
                  </a:schemeClr>
                </a:solidFill>
                <a:latin typeface="华文中宋" pitchFamily="2" charset="-122"/>
                <a:ea typeface="华文中宋" pitchFamily="2" charset="-122"/>
                <a:cs typeface="+mn-ea"/>
                <a:sym typeface="+mn-lt"/>
              </a:rPr>
              <a:t>应当及时通过重新填报相关信息表，提交单位按照新信息办理扣除</a:t>
            </a:r>
            <a:endParaRPr lang="en-US" sz="1600" dirty="0">
              <a:solidFill>
                <a:schemeClr val="accent6">
                  <a:lumMod val="50000"/>
                </a:schemeClr>
              </a:solidFill>
              <a:latin typeface="华文中宋" pitchFamily="2" charset="-122"/>
              <a:ea typeface="华文中宋" pitchFamily="2" charset="-122"/>
              <a:cs typeface="+mn-ea"/>
              <a:sym typeface="+mn-lt"/>
            </a:endParaRPr>
          </a:p>
        </p:txBody>
      </p:sp>
      <p:sp>
        <p:nvSpPr>
          <p:cNvPr id="86" name="TextBox 85"/>
          <p:cNvSpPr txBox="1"/>
          <p:nvPr/>
        </p:nvSpPr>
        <p:spPr>
          <a:xfrm>
            <a:off x="3429645" y="5214796"/>
            <a:ext cx="7784926" cy="603208"/>
          </a:xfrm>
          <a:prstGeom prst="rect">
            <a:avLst/>
          </a:prstGeom>
        </p:spPr>
        <p:txBody>
          <a:bodyPr wrap="square" lIns="109696" tIns="54847" rIns="109696" bIns="54847" rtlCol="0">
            <a:spAutoFit/>
          </a:bodyPr>
          <a:lstStyle/>
          <a:p>
            <a:pPr fontAlgn="auto">
              <a:spcBef>
                <a:spcPts val="0"/>
              </a:spcBef>
              <a:spcAft>
                <a:spcPts val="0"/>
              </a:spcAft>
            </a:pPr>
            <a:r>
              <a:rPr lang="zh-CN" altLang="en-US" sz="1600" dirty="0">
                <a:solidFill>
                  <a:schemeClr val="accent6">
                    <a:lumMod val="50000"/>
                  </a:schemeClr>
                </a:solidFill>
                <a:latin typeface="华文中宋" pitchFamily="2" charset="-122"/>
                <a:ea typeface="华文中宋" pitchFamily="2" charset="-122"/>
                <a:cs typeface="+mn-ea"/>
                <a:sym typeface="+mn-lt"/>
              </a:rPr>
              <a:t>可以在纳税年度终了后的次年</a:t>
            </a:r>
            <a:r>
              <a:rPr lang="en-US" altLang="zh-CN" sz="1600" dirty="0">
                <a:solidFill>
                  <a:schemeClr val="accent6">
                    <a:lumMod val="50000"/>
                  </a:schemeClr>
                </a:solidFill>
                <a:latin typeface="华文中宋" pitchFamily="2" charset="-122"/>
                <a:ea typeface="华文中宋" pitchFamily="2" charset="-122"/>
                <a:cs typeface="+mn-ea"/>
                <a:sym typeface="+mn-lt"/>
              </a:rPr>
              <a:t>3</a:t>
            </a:r>
            <a:r>
              <a:rPr lang="zh-CN" altLang="en-US" sz="1600" dirty="0">
                <a:solidFill>
                  <a:schemeClr val="accent6">
                    <a:lumMod val="50000"/>
                  </a:schemeClr>
                </a:solidFill>
                <a:latin typeface="华文中宋" pitchFamily="2" charset="-122"/>
                <a:ea typeface="华文中宋" pitchFamily="2" charset="-122"/>
                <a:cs typeface="+mn-ea"/>
                <a:sym typeface="+mn-lt"/>
              </a:rPr>
              <a:t>月</a:t>
            </a:r>
            <a:r>
              <a:rPr lang="en-US" altLang="zh-CN" sz="1600" dirty="0">
                <a:solidFill>
                  <a:schemeClr val="accent6">
                    <a:lumMod val="50000"/>
                  </a:schemeClr>
                </a:solidFill>
                <a:latin typeface="华文中宋" pitchFamily="2" charset="-122"/>
                <a:ea typeface="华文中宋" pitchFamily="2" charset="-122"/>
                <a:cs typeface="+mn-ea"/>
                <a:sym typeface="+mn-lt"/>
              </a:rPr>
              <a:t>1</a:t>
            </a:r>
            <a:r>
              <a:rPr lang="zh-CN" altLang="en-US" sz="1600" dirty="0">
                <a:solidFill>
                  <a:schemeClr val="accent6">
                    <a:lumMod val="50000"/>
                  </a:schemeClr>
                </a:solidFill>
                <a:latin typeface="华文中宋" pitchFamily="2" charset="-122"/>
                <a:ea typeface="华文中宋" pitchFamily="2" charset="-122"/>
                <a:cs typeface="+mn-ea"/>
                <a:sym typeface="+mn-lt"/>
              </a:rPr>
              <a:t>日至</a:t>
            </a:r>
            <a:r>
              <a:rPr lang="en-US" altLang="zh-CN" sz="1600" dirty="0">
                <a:solidFill>
                  <a:schemeClr val="accent6">
                    <a:lumMod val="50000"/>
                  </a:schemeClr>
                </a:solidFill>
                <a:latin typeface="华文中宋" pitchFamily="2" charset="-122"/>
                <a:ea typeface="华文中宋" pitchFamily="2" charset="-122"/>
                <a:cs typeface="+mn-ea"/>
                <a:sym typeface="+mn-lt"/>
              </a:rPr>
              <a:t>6</a:t>
            </a:r>
            <a:r>
              <a:rPr lang="zh-CN" altLang="en-US" sz="1600" dirty="0">
                <a:solidFill>
                  <a:schemeClr val="accent6">
                    <a:lumMod val="50000"/>
                  </a:schemeClr>
                </a:solidFill>
                <a:latin typeface="华文中宋" pitchFamily="2" charset="-122"/>
                <a:ea typeface="华文中宋" pitchFamily="2" charset="-122"/>
                <a:cs typeface="+mn-ea"/>
                <a:sym typeface="+mn-lt"/>
              </a:rPr>
              <a:t>月</a:t>
            </a:r>
            <a:r>
              <a:rPr lang="en-US" altLang="zh-CN" sz="1600" dirty="0">
                <a:solidFill>
                  <a:schemeClr val="accent6">
                    <a:lumMod val="50000"/>
                  </a:schemeClr>
                </a:solidFill>
                <a:latin typeface="华文中宋" pitchFamily="2" charset="-122"/>
                <a:ea typeface="华文中宋" pitchFamily="2" charset="-122"/>
                <a:cs typeface="+mn-ea"/>
                <a:sym typeface="+mn-lt"/>
              </a:rPr>
              <a:t>30</a:t>
            </a:r>
            <a:r>
              <a:rPr lang="zh-CN" altLang="en-US" sz="1600" dirty="0">
                <a:solidFill>
                  <a:schemeClr val="accent6">
                    <a:lumMod val="50000"/>
                  </a:schemeClr>
                </a:solidFill>
                <a:latin typeface="华文中宋" pitchFamily="2" charset="-122"/>
                <a:ea typeface="华文中宋" pitchFamily="2" charset="-122"/>
                <a:cs typeface="+mn-ea"/>
                <a:sym typeface="+mn-lt"/>
              </a:rPr>
              <a:t>日内，依法向汇算清缴地税务机关办理综合所得汇算清缴时申报扣除</a:t>
            </a:r>
            <a:endParaRPr lang="en-US" sz="1600" dirty="0">
              <a:solidFill>
                <a:schemeClr val="accent6">
                  <a:lumMod val="50000"/>
                </a:schemeClr>
              </a:solidFill>
              <a:latin typeface="华文中宋" pitchFamily="2" charset="-122"/>
              <a:ea typeface="华文中宋" pitchFamily="2" charset="-122"/>
              <a:cs typeface="+mn-ea"/>
              <a:sym typeface="+mn-lt"/>
            </a:endParaRPr>
          </a:p>
        </p:txBody>
      </p:sp>
      <p:grpSp>
        <p:nvGrpSpPr>
          <p:cNvPr id="87" name="Group 2"/>
          <p:cNvGrpSpPr/>
          <p:nvPr/>
        </p:nvGrpSpPr>
        <p:grpSpPr>
          <a:xfrm>
            <a:off x="3411415" y="1915106"/>
            <a:ext cx="2188505" cy="359363"/>
            <a:chOff x="2824193" y="3830205"/>
            <a:chExt cx="2932850" cy="718725"/>
          </a:xfrm>
        </p:grpSpPr>
        <p:sp>
          <p:nvSpPr>
            <p:cNvPr id="88" name="Round Same Side Corner Rectangle 76"/>
            <p:cNvSpPr/>
            <p:nvPr/>
          </p:nvSpPr>
          <p:spPr>
            <a:xfrm rot="5400000">
              <a:off x="3943803" y="2710595"/>
              <a:ext cx="693629" cy="2932850"/>
            </a:xfrm>
            <a:prstGeom prst="round2SameRect">
              <a:avLst>
                <a:gd name="adj1" fmla="val 50000"/>
                <a:gd name="adj2" fmla="val 50000"/>
              </a:avLst>
            </a:prstGeom>
            <a:solidFill>
              <a:srgbClr val="93CC5A">
                <a:lumMod val="60000"/>
                <a:lumOff val="40000"/>
              </a:srgbClr>
            </a:solidFill>
            <a:ln w="12700" cap="flat" cmpd="sng" algn="ctr">
              <a:noFill/>
              <a:prstDash val="solid"/>
              <a:miter lim="800000"/>
            </a:ln>
            <a:effectLst/>
          </p:spPr>
          <p:txBody>
            <a:bodyPr lIns="109710" tIns="54855" rIns="109710" bIns="54855" rtlCol="0" anchor="ctr"/>
            <a:lstStyle/>
            <a:p>
              <a:pPr algn="r" defTabSz="914279" fontAlgn="auto">
                <a:spcBef>
                  <a:spcPts val="0"/>
                </a:spcBef>
                <a:spcAft>
                  <a:spcPts val="0"/>
                </a:spcAft>
              </a:pPr>
              <a:endParaRPr lang="bg-BG" sz="2800" kern="0" dirty="0">
                <a:solidFill>
                  <a:prstClr val="white"/>
                </a:solidFill>
                <a:latin typeface="华文中宋" pitchFamily="2" charset="-122"/>
                <a:ea typeface="华文中宋" pitchFamily="2" charset="-122"/>
                <a:cs typeface="+mn-ea"/>
                <a:sym typeface="+mn-lt"/>
              </a:endParaRPr>
            </a:p>
          </p:txBody>
        </p:sp>
        <p:sp>
          <p:nvSpPr>
            <p:cNvPr id="89" name="Freeform 11"/>
            <p:cNvSpPr>
              <a:spLocks/>
            </p:cNvSpPr>
            <p:nvPr/>
          </p:nvSpPr>
          <p:spPr bwMode="auto">
            <a:xfrm>
              <a:off x="2824197" y="3837358"/>
              <a:ext cx="698763" cy="686467"/>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solidFill>
              <a:srgbClr val="93CC5A"/>
            </a:solidFill>
            <a:ln>
              <a:noFill/>
            </a:ln>
          </p:spPr>
          <p:txBody>
            <a:bodyPr vert="horz" wrap="square" lIns="109710" tIns="54855" rIns="109710" bIns="54855" numCol="1" anchor="t" anchorCtr="0" compatLnSpc="1">
              <a:prstTxWarp prst="textNoShape">
                <a:avLst/>
              </a:prstTxWarp>
            </a:bodyPr>
            <a:lstStyle/>
            <a:p>
              <a:pPr defTabSz="914279" fontAlgn="auto">
                <a:spcBef>
                  <a:spcPts val="0"/>
                </a:spcBef>
                <a:spcAft>
                  <a:spcPts val="0"/>
                </a:spcAft>
              </a:pPr>
              <a:endParaRPr lang="bg-BG" sz="2800" kern="0" dirty="0">
                <a:solidFill>
                  <a:srgbClr val="445469"/>
                </a:solidFill>
                <a:latin typeface="华文中宋" pitchFamily="2" charset="-122"/>
                <a:ea typeface="华文中宋" pitchFamily="2" charset="-122"/>
                <a:cs typeface="+mn-ea"/>
                <a:sym typeface="+mn-lt"/>
              </a:endParaRPr>
            </a:p>
          </p:txBody>
        </p:sp>
        <p:sp>
          <p:nvSpPr>
            <p:cNvPr id="90" name="Rectangle 78"/>
            <p:cNvSpPr/>
            <p:nvPr/>
          </p:nvSpPr>
          <p:spPr>
            <a:xfrm>
              <a:off x="3499558" y="3896481"/>
              <a:ext cx="1259317" cy="652449"/>
            </a:xfrm>
            <a:prstGeom prst="rect">
              <a:avLst/>
            </a:prstGeom>
          </p:spPr>
          <p:txBody>
            <a:bodyPr wrap="none" lIns="109710" tIns="54855" rIns="109710" bIns="54855">
              <a:spAutoFit/>
            </a:bodyPr>
            <a:lstStyle/>
            <a:p>
              <a:pPr defTabSz="914279" fontAlgn="auto">
                <a:spcBef>
                  <a:spcPts val="0"/>
                </a:spcBef>
                <a:spcAft>
                  <a:spcPts val="0"/>
                </a:spcAft>
              </a:pPr>
              <a:r>
                <a:rPr lang="zh-CN" altLang="en-US" sz="1400" b="1" kern="0" dirty="0">
                  <a:solidFill>
                    <a:srgbClr val="445469"/>
                  </a:solidFill>
                  <a:latin typeface="华文中宋" pitchFamily="2" charset="-122"/>
                  <a:ea typeface="华文中宋" pitchFamily="2" charset="-122"/>
                  <a:cs typeface="+mn-ea"/>
                  <a:sym typeface="+mn-lt"/>
                </a:rPr>
                <a:t>自行判断</a:t>
              </a:r>
              <a:endParaRPr lang="bg-BG" sz="1400" b="1" kern="0" dirty="0">
                <a:solidFill>
                  <a:srgbClr val="445469"/>
                </a:solidFill>
                <a:latin typeface="华文中宋" pitchFamily="2" charset="-122"/>
                <a:ea typeface="华文中宋" pitchFamily="2" charset="-122"/>
                <a:cs typeface="+mn-ea"/>
                <a:sym typeface="+mn-lt"/>
              </a:endParaRPr>
            </a:p>
          </p:txBody>
        </p:sp>
        <p:sp>
          <p:nvSpPr>
            <p:cNvPr id="91" name="Freeform 2"/>
            <p:cNvSpPr>
              <a:spLocks noChangeArrowheads="1"/>
            </p:cNvSpPr>
            <p:nvPr/>
          </p:nvSpPr>
          <p:spPr bwMode="auto">
            <a:xfrm>
              <a:off x="2991306" y="3985520"/>
              <a:ext cx="402985" cy="403090"/>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ysClr val="window" lastClr="FFFFFF"/>
            </a:solidFill>
            <a:ln>
              <a:noFill/>
            </a:ln>
            <a:effectLst/>
          </p:spPr>
          <p:txBody>
            <a:bodyPr wrap="none" lIns="121899" tIns="60950" rIns="121899" bIns="60950" anchor="ctr"/>
            <a:lstStyle/>
            <a:p>
              <a:pPr defTabSz="914279" fontAlgn="auto">
                <a:spcBef>
                  <a:spcPts val="0"/>
                </a:spcBef>
                <a:spcAft>
                  <a:spcPts val="0"/>
                </a:spcAft>
              </a:pPr>
              <a:endParaRPr lang="en-US" sz="2800" kern="0" dirty="0">
                <a:solidFill>
                  <a:srgbClr val="445469"/>
                </a:solidFill>
                <a:latin typeface="华文中宋" pitchFamily="2" charset="-122"/>
                <a:ea typeface="华文中宋" pitchFamily="2" charset="-122"/>
                <a:cs typeface="+mn-ea"/>
                <a:sym typeface="+mn-lt"/>
              </a:endParaRPr>
            </a:p>
          </p:txBody>
        </p:sp>
      </p:grpSp>
      <p:grpSp>
        <p:nvGrpSpPr>
          <p:cNvPr id="92" name="Group 3"/>
          <p:cNvGrpSpPr/>
          <p:nvPr/>
        </p:nvGrpSpPr>
        <p:grpSpPr>
          <a:xfrm>
            <a:off x="3433417" y="2818704"/>
            <a:ext cx="2188505" cy="359363"/>
            <a:chOff x="2824193" y="5824471"/>
            <a:chExt cx="2932850" cy="718725"/>
          </a:xfrm>
        </p:grpSpPr>
        <p:sp>
          <p:nvSpPr>
            <p:cNvPr id="93" name="Round Same Side Corner Rectangle 80"/>
            <p:cNvSpPr/>
            <p:nvPr/>
          </p:nvSpPr>
          <p:spPr>
            <a:xfrm rot="5400000">
              <a:off x="3943803" y="4704861"/>
              <a:ext cx="693629" cy="2932850"/>
            </a:xfrm>
            <a:prstGeom prst="round2SameRect">
              <a:avLst>
                <a:gd name="adj1" fmla="val 50000"/>
                <a:gd name="adj2" fmla="val 50000"/>
              </a:avLst>
            </a:prstGeom>
            <a:solidFill>
              <a:srgbClr val="44C69E">
                <a:lumMod val="60000"/>
                <a:lumOff val="40000"/>
              </a:srgbClr>
            </a:solidFill>
            <a:ln w="12700" cap="flat" cmpd="sng" algn="ctr">
              <a:noFill/>
              <a:prstDash val="solid"/>
              <a:miter lim="800000"/>
            </a:ln>
            <a:effectLst/>
          </p:spPr>
          <p:txBody>
            <a:bodyPr lIns="109710" tIns="54855" rIns="109710" bIns="54855" rtlCol="0" anchor="ctr"/>
            <a:lstStyle/>
            <a:p>
              <a:pPr algn="r" defTabSz="914279" fontAlgn="auto">
                <a:spcBef>
                  <a:spcPts val="0"/>
                </a:spcBef>
                <a:spcAft>
                  <a:spcPts val="0"/>
                </a:spcAft>
              </a:pPr>
              <a:endParaRPr lang="bg-BG" sz="2800" kern="0" dirty="0">
                <a:solidFill>
                  <a:prstClr val="white"/>
                </a:solidFill>
                <a:latin typeface="华文中宋" pitchFamily="2" charset="-122"/>
                <a:ea typeface="华文中宋" pitchFamily="2" charset="-122"/>
                <a:cs typeface="+mn-ea"/>
                <a:sym typeface="+mn-lt"/>
              </a:endParaRPr>
            </a:p>
          </p:txBody>
        </p:sp>
        <p:sp>
          <p:nvSpPr>
            <p:cNvPr id="94" name="Freeform 11"/>
            <p:cNvSpPr>
              <a:spLocks/>
            </p:cNvSpPr>
            <p:nvPr/>
          </p:nvSpPr>
          <p:spPr bwMode="auto">
            <a:xfrm>
              <a:off x="2824197" y="5831623"/>
              <a:ext cx="698763" cy="686467"/>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solidFill>
              <a:srgbClr val="44C69E"/>
            </a:solidFill>
            <a:ln>
              <a:noFill/>
            </a:ln>
          </p:spPr>
          <p:txBody>
            <a:bodyPr vert="horz" wrap="square" lIns="109710" tIns="54855" rIns="109710" bIns="54855" numCol="1" anchor="t" anchorCtr="0" compatLnSpc="1">
              <a:prstTxWarp prst="textNoShape">
                <a:avLst/>
              </a:prstTxWarp>
            </a:bodyPr>
            <a:lstStyle/>
            <a:p>
              <a:pPr defTabSz="914279" fontAlgn="auto">
                <a:spcBef>
                  <a:spcPts val="0"/>
                </a:spcBef>
                <a:spcAft>
                  <a:spcPts val="0"/>
                </a:spcAft>
              </a:pPr>
              <a:endParaRPr lang="bg-BG" sz="2800" kern="0" dirty="0">
                <a:solidFill>
                  <a:srgbClr val="445469"/>
                </a:solidFill>
                <a:latin typeface="华文中宋" pitchFamily="2" charset="-122"/>
                <a:ea typeface="华文中宋" pitchFamily="2" charset="-122"/>
                <a:cs typeface="+mn-ea"/>
                <a:sym typeface="+mn-lt"/>
              </a:endParaRPr>
            </a:p>
          </p:txBody>
        </p:sp>
        <p:sp>
          <p:nvSpPr>
            <p:cNvPr id="95" name="Rectangle 82"/>
            <p:cNvSpPr/>
            <p:nvPr/>
          </p:nvSpPr>
          <p:spPr>
            <a:xfrm>
              <a:off x="3499567" y="5890747"/>
              <a:ext cx="2221715" cy="652449"/>
            </a:xfrm>
            <a:prstGeom prst="rect">
              <a:avLst/>
            </a:prstGeom>
          </p:spPr>
          <p:txBody>
            <a:bodyPr wrap="none" lIns="109710" tIns="54855" rIns="109710" bIns="54855">
              <a:spAutoFit/>
            </a:bodyPr>
            <a:lstStyle/>
            <a:p>
              <a:pPr defTabSz="914279" fontAlgn="auto">
                <a:spcBef>
                  <a:spcPts val="0"/>
                </a:spcBef>
                <a:spcAft>
                  <a:spcPts val="0"/>
                </a:spcAft>
              </a:pPr>
              <a:r>
                <a:rPr lang="zh-CN" altLang="en-US" sz="1400" b="1" kern="0" dirty="0">
                  <a:solidFill>
                    <a:srgbClr val="445469"/>
                  </a:solidFill>
                  <a:latin typeface="华文中宋" pitchFamily="2" charset="-122"/>
                  <a:ea typeface="华文中宋" pitchFamily="2" charset="-122"/>
                  <a:cs typeface="+mn-ea"/>
                  <a:sym typeface="+mn-lt"/>
                </a:rPr>
                <a:t>选择通过单位扣除</a:t>
              </a:r>
              <a:endParaRPr lang="bg-BG" sz="1400" b="1" kern="0" dirty="0">
                <a:solidFill>
                  <a:srgbClr val="445469"/>
                </a:solidFill>
                <a:latin typeface="华文中宋" pitchFamily="2" charset="-122"/>
                <a:ea typeface="华文中宋" pitchFamily="2" charset="-122"/>
                <a:cs typeface="+mn-ea"/>
                <a:sym typeface="+mn-lt"/>
              </a:endParaRPr>
            </a:p>
          </p:txBody>
        </p:sp>
        <p:sp>
          <p:nvSpPr>
            <p:cNvPr id="96" name="Freeform 3"/>
            <p:cNvSpPr>
              <a:spLocks noChangeArrowheads="1"/>
            </p:cNvSpPr>
            <p:nvPr/>
          </p:nvSpPr>
          <p:spPr bwMode="auto">
            <a:xfrm>
              <a:off x="2995536" y="5999517"/>
              <a:ext cx="397875" cy="305483"/>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ysClr val="window" lastClr="FFFFFF"/>
            </a:solidFill>
            <a:ln>
              <a:noFill/>
            </a:ln>
            <a:effectLst/>
          </p:spPr>
          <p:txBody>
            <a:bodyPr wrap="none" lIns="121899" tIns="60950" rIns="121899" bIns="60950" anchor="ctr"/>
            <a:lstStyle/>
            <a:p>
              <a:pPr defTabSz="914279" fontAlgn="auto">
                <a:spcBef>
                  <a:spcPts val="0"/>
                </a:spcBef>
                <a:spcAft>
                  <a:spcPts val="0"/>
                </a:spcAft>
              </a:pPr>
              <a:endParaRPr lang="en-US" sz="2800" kern="0" dirty="0">
                <a:solidFill>
                  <a:srgbClr val="445469"/>
                </a:solidFill>
                <a:latin typeface="华文中宋" pitchFamily="2" charset="-122"/>
                <a:ea typeface="华文中宋" pitchFamily="2" charset="-122"/>
                <a:cs typeface="+mn-ea"/>
                <a:sym typeface="+mn-lt"/>
              </a:endParaRPr>
            </a:p>
          </p:txBody>
        </p:sp>
      </p:grpSp>
      <p:grpSp>
        <p:nvGrpSpPr>
          <p:cNvPr id="97" name="Group 4"/>
          <p:cNvGrpSpPr/>
          <p:nvPr/>
        </p:nvGrpSpPr>
        <p:grpSpPr>
          <a:xfrm>
            <a:off x="3432490" y="3902779"/>
            <a:ext cx="3025930" cy="359361"/>
            <a:chOff x="2866325" y="7805556"/>
            <a:chExt cx="4055099" cy="718721"/>
          </a:xfrm>
        </p:grpSpPr>
        <p:sp>
          <p:nvSpPr>
            <p:cNvPr id="98" name="Round Same Side Corner Rectangle 84"/>
            <p:cNvSpPr/>
            <p:nvPr/>
          </p:nvSpPr>
          <p:spPr>
            <a:xfrm rot="5400000">
              <a:off x="4547061" y="6124820"/>
              <a:ext cx="693627" cy="4055099"/>
            </a:xfrm>
            <a:prstGeom prst="round2SameRect">
              <a:avLst>
                <a:gd name="adj1" fmla="val 50000"/>
                <a:gd name="adj2" fmla="val 50000"/>
              </a:avLst>
            </a:prstGeom>
            <a:solidFill>
              <a:srgbClr val="EDBD3C">
                <a:lumMod val="60000"/>
                <a:lumOff val="40000"/>
              </a:srgbClr>
            </a:solidFill>
            <a:ln w="12700" cap="flat" cmpd="sng" algn="ctr">
              <a:noFill/>
              <a:prstDash val="solid"/>
              <a:miter lim="800000"/>
            </a:ln>
            <a:effectLst/>
          </p:spPr>
          <p:txBody>
            <a:bodyPr lIns="109710" tIns="54855" rIns="109710" bIns="54855" rtlCol="0" anchor="ctr"/>
            <a:lstStyle/>
            <a:p>
              <a:pPr algn="r" defTabSz="914279" fontAlgn="auto">
                <a:spcBef>
                  <a:spcPts val="0"/>
                </a:spcBef>
                <a:spcAft>
                  <a:spcPts val="0"/>
                </a:spcAft>
              </a:pPr>
              <a:endParaRPr lang="bg-BG" sz="2800" kern="0" dirty="0">
                <a:solidFill>
                  <a:prstClr val="white"/>
                </a:solidFill>
                <a:latin typeface="华文中宋" pitchFamily="2" charset="-122"/>
                <a:ea typeface="华文中宋" pitchFamily="2" charset="-122"/>
                <a:cs typeface="+mn-ea"/>
                <a:sym typeface="+mn-lt"/>
              </a:endParaRPr>
            </a:p>
          </p:txBody>
        </p:sp>
        <p:sp>
          <p:nvSpPr>
            <p:cNvPr id="99" name="Freeform 11"/>
            <p:cNvSpPr>
              <a:spLocks/>
            </p:cNvSpPr>
            <p:nvPr/>
          </p:nvSpPr>
          <p:spPr bwMode="auto">
            <a:xfrm>
              <a:off x="2866330" y="7812706"/>
              <a:ext cx="698763" cy="686467"/>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solidFill>
              <a:srgbClr val="EDBD3C"/>
            </a:solidFill>
            <a:ln>
              <a:noFill/>
            </a:ln>
          </p:spPr>
          <p:txBody>
            <a:bodyPr vert="horz" wrap="square" lIns="109710" tIns="54855" rIns="109710" bIns="54855" numCol="1" anchor="t" anchorCtr="0" compatLnSpc="1">
              <a:prstTxWarp prst="textNoShape">
                <a:avLst/>
              </a:prstTxWarp>
            </a:bodyPr>
            <a:lstStyle/>
            <a:p>
              <a:pPr defTabSz="914279" fontAlgn="auto">
                <a:spcBef>
                  <a:spcPts val="0"/>
                </a:spcBef>
                <a:spcAft>
                  <a:spcPts val="0"/>
                </a:spcAft>
              </a:pPr>
              <a:endParaRPr lang="bg-BG" sz="2800" kern="0" dirty="0">
                <a:solidFill>
                  <a:srgbClr val="445469"/>
                </a:solidFill>
                <a:latin typeface="华文中宋" pitchFamily="2" charset="-122"/>
                <a:ea typeface="华文中宋" pitchFamily="2" charset="-122"/>
                <a:cs typeface="+mn-ea"/>
                <a:sym typeface="+mn-lt"/>
              </a:endParaRPr>
            </a:p>
          </p:txBody>
        </p:sp>
        <p:sp>
          <p:nvSpPr>
            <p:cNvPr id="100" name="Rectangle 86"/>
            <p:cNvSpPr/>
            <p:nvPr/>
          </p:nvSpPr>
          <p:spPr>
            <a:xfrm>
              <a:off x="3541699" y="7871828"/>
              <a:ext cx="3184115" cy="652449"/>
            </a:xfrm>
            <a:prstGeom prst="rect">
              <a:avLst/>
            </a:prstGeom>
          </p:spPr>
          <p:txBody>
            <a:bodyPr wrap="none" lIns="109710" tIns="54855" rIns="109710" bIns="54855">
              <a:spAutoFit/>
            </a:bodyPr>
            <a:lstStyle/>
            <a:p>
              <a:pPr defTabSz="914279" fontAlgn="auto">
                <a:spcBef>
                  <a:spcPts val="0"/>
                </a:spcBef>
                <a:spcAft>
                  <a:spcPts val="0"/>
                </a:spcAft>
              </a:pPr>
              <a:r>
                <a:rPr lang="zh-CN" altLang="en-US" sz="1400" b="1" kern="0" dirty="0">
                  <a:solidFill>
                    <a:srgbClr val="445469"/>
                  </a:solidFill>
                  <a:latin typeface="华文中宋" pitchFamily="2" charset="-122"/>
                  <a:ea typeface="华文中宋" pitchFamily="2" charset="-122"/>
                  <a:cs typeface="+mn-ea"/>
                  <a:sym typeface="+mn-lt"/>
                </a:rPr>
                <a:t>专项附加扣除信息发生变化</a:t>
              </a:r>
              <a:endParaRPr lang="bg-BG" sz="1400" b="1" kern="0" dirty="0">
                <a:solidFill>
                  <a:srgbClr val="445469"/>
                </a:solidFill>
                <a:latin typeface="华文中宋" pitchFamily="2" charset="-122"/>
                <a:ea typeface="华文中宋" pitchFamily="2" charset="-122"/>
                <a:cs typeface="+mn-ea"/>
                <a:sym typeface="+mn-lt"/>
              </a:endParaRPr>
            </a:p>
          </p:txBody>
        </p:sp>
        <p:sp>
          <p:nvSpPr>
            <p:cNvPr id="101" name="Freeform 1"/>
            <p:cNvSpPr>
              <a:spLocks noChangeArrowheads="1"/>
            </p:cNvSpPr>
            <p:nvPr/>
          </p:nvSpPr>
          <p:spPr bwMode="auto">
            <a:xfrm>
              <a:off x="3070846" y="8015238"/>
              <a:ext cx="336145" cy="336232"/>
            </a:xfrm>
            <a:custGeom>
              <a:avLst/>
              <a:gdLst>
                <a:gd name="T0" fmla="*/ 4905 w 5031"/>
                <a:gd name="T1" fmla="*/ 0 h 5031"/>
                <a:gd name="T2" fmla="*/ 4905 w 5031"/>
                <a:gd name="T3" fmla="*/ 0 h 5031"/>
                <a:gd name="T4" fmla="*/ 125 w 5031"/>
                <a:gd name="T5" fmla="*/ 0 h 5031"/>
                <a:gd name="T6" fmla="*/ 0 w 5031"/>
                <a:gd name="T7" fmla="*/ 125 h 5031"/>
                <a:gd name="T8" fmla="*/ 0 w 5031"/>
                <a:gd name="T9" fmla="*/ 4905 h 5031"/>
                <a:gd name="T10" fmla="*/ 125 w 5031"/>
                <a:gd name="T11" fmla="*/ 5030 h 5031"/>
                <a:gd name="T12" fmla="*/ 4905 w 5031"/>
                <a:gd name="T13" fmla="*/ 5030 h 5031"/>
                <a:gd name="T14" fmla="*/ 5030 w 5031"/>
                <a:gd name="T15" fmla="*/ 4905 h 5031"/>
                <a:gd name="T16" fmla="*/ 5030 w 5031"/>
                <a:gd name="T17" fmla="*/ 125 h 5031"/>
                <a:gd name="T18" fmla="*/ 4905 w 5031"/>
                <a:gd name="T19" fmla="*/ 0 h 5031"/>
                <a:gd name="T20" fmla="*/ 3687 w 5031"/>
                <a:gd name="T21" fmla="*/ 2624 h 5031"/>
                <a:gd name="T22" fmla="*/ 3687 w 5031"/>
                <a:gd name="T23" fmla="*/ 2624 h 5031"/>
                <a:gd name="T24" fmla="*/ 3624 w 5031"/>
                <a:gd name="T25" fmla="*/ 2687 h 5031"/>
                <a:gd name="T26" fmla="*/ 3562 w 5031"/>
                <a:gd name="T27" fmla="*/ 2687 h 5031"/>
                <a:gd name="T28" fmla="*/ 3187 w 5031"/>
                <a:gd name="T29" fmla="*/ 2313 h 5031"/>
                <a:gd name="T30" fmla="*/ 1688 w 5031"/>
                <a:gd name="T31" fmla="*/ 3812 h 5031"/>
                <a:gd name="T32" fmla="*/ 1625 w 5031"/>
                <a:gd name="T33" fmla="*/ 3843 h 5031"/>
                <a:gd name="T34" fmla="*/ 1563 w 5031"/>
                <a:gd name="T35" fmla="*/ 3812 h 5031"/>
                <a:gd name="T36" fmla="*/ 1219 w 5031"/>
                <a:gd name="T37" fmla="*/ 3468 h 5031"/>
                <a:gd name="T38" fmla="*/ 1188 w 5031"/>
                <a:gd name="T39" fmla="*/ 3405 h 5031"/>
                <a:gd name="T40" fmla="*/ 1219 w 5031"/>
                <a:gd name="T41" fmla="*/ 3343 h 5031"/>
                <a:gd name="T42" fmla="*/ 2718 w 5031"/>
                <a:gd name="T43" fmla="*/ 1844 h 5031"/>
                <a:gd name="T44" fmla="*/ 2344 w 5031"/>
                <a:gd name="T45" fmla="*/ 1469 h 5031"/>
                <a:gd name="T46" fmla="*/ 2344 w 5031"/>
                <a:gd name="T47" fmla="*/ 1406 h 5031"/>
                <a:gd name="T48" fmla="*/ 2406 w 5031"/>
                <a:gd name="T49" fmla="*/ 1344 h 5031"/>
                <a:gd name="T50" fmla="*/ 3749 w 5031"/>
                <a:gd name="T51" fmla="*/ 1188 h 5031"/>
                <a:gd name="T52" fmla="*/ 3812 w 5031"/>
                <a:gd name="T53" fmla="*/ 1219 h 5031"/>
                <a:gd name="T54" fmla="*/ 3843 w 5031"/>
                <a:gd name="T55" fmla="*/ 1281 h 5031"/>
                <a:gd name="T56" fmla="*/ 3687 w 5031"/>
                <a:gd name="T57" fmla="*/ 2624 h 5031"/>
                <a:gd name="T58" fmla="*/ 3687 w 5031"/>
                <a:gd name="T59" fmla="*/ 2624 h 5031"/>
                <a:gd name="T60" fmla="*/ 3687 w 5031"/>
                <a:gd name="T61" fmla="*/ 2624 h 5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ysClr val="window" lastClr="FFFFFF"/>
            </a:solidFill>
            <a:ln>
              <a:noFill/>
            </a:ln>
            <a:effectLst/>
          </p:spPr>
          <p:txBody>
            <a:bodyPr wrap="none" lIns="121899" tIns="60950" rIns="121899" bIns="60950" anchor="ctr"/>
            <a:lstStyle/>
            <a:p>
              <a:pPr defTabSz="914279" fontAlgn="auto">
                <a:spcBef>
                  <a:spcPts val="0"/>
                </a:spcBef>
                <a:spcAft>
                  <a:spcPts val="0"/>
                </a:spcAft>
              </a:pPr>
              <a:endParaRPr lang="en-US" sz="2800" kern="0" dirty="0">
                <a:solidFill>
                  <a:srgbClr val="445469"/>
                </a:solidFill>
                <a:latin typeface="华文中宋" pitchFamily="2" charset="-122"/>
                <a:ea typeface="华文中宋" pitchFamily="2" charset="-122"/>
                <a:cs typeface="+mn-ea"/>
                <a:sym typeface="+mn-lt"/>
              </a:endParaRPr>
            </a:p>
          </p:txBody>
        </p:sp>
      </p:grpSp>
      <p:grpSp>
        <p:nvGrpSpPr>
          <p:cNvPr id="102" name="Group 5"/>
          <p:cNvGrpSpPr/>
          <p:nvPr/>
        </p:nvGrpSpPr>
        <p:grpSpPr>
          <a:xfrm>
            <a:off x="3411419" y="4753923"/>
            <a:ext cx="4425241" cy="359600"/>
            <a:chOff x="2928878" y="9800694"/>
            <a:chExt cx="5930336" cy="719200"/>
          </a:xfrm>
        </p:grpSpPr>
        <p:sp>
          <p:nvSpPr>
            <p:cNvPr id="103" name="Round Same Side Corner Rectangle 94"/>
            <p:cNvSpPr/>
            <p:nvPr/>
          </p:nvSpPr>
          <p:spPr>
            <a:xfrm rot="5400000">
              <a:off x="5574587" y="7173770"/>
              <a:ext cx="657700" cy="5911553"/>
            </a:xfrm>
            <a:prstGeom prst="round2SameRect">
              <a:avLst>
                <a:gd name="adj1" fmla="val 50000"/>
                <a:gd name="adj2" fmla="val 50000"/>
              </a:avLst>
            </a:prstGeom>
            <a:solidFill>
              <a:srgbClr val="525964">
                <a:lumMod val="60000"/>
                <a:lumOff val="40000"/>
              </a:srgbClr>
            </a:solidFill>
            <a:ln w="12700" cap="flat" cmpd="sng" algn="ctr">
              <a:noFill/>
              <a:prstDash val="solid"/>
              <a:miter lim="800000"/>
            </a:ln>
            <a:effectLst/>
          </p:spPr>
          <p:txBody>
            <a:bodyPr lIns="109710" tIns="54855" rIns="109710" bIns="54855" rtlCol="0" anchor="ctr"/>
            <a:lstStyle/>
            <a:p>
              <a:pPr algn="r" defTabSz="914279" fontAlgn="auto">
                <a:spcBef>
                  <a:spcPts val="0"/>
                </a:spcBef>
                <a:spcAft>
                  <a:spcPts val="0"/>
                </a:spcAft>
              </a:pPr>
              <a:endParaRPr lang="bg-BG" sz="2800" kern="0" dirty="0">
                <a:solidFill>
                  <a:prstClr val="white"/>
                </a:solidFill>
                <a:latin typeface="华文中宋" pitchFamily="2" charset="-122"/>
                <a:ea typeface="华文中宋" pitchFamily="2" charset="-122"/>
                <a:cs typeface="+mn-ea"/>
                <a:sym typeface="+mn-lt"/>
              </a:endParaRPr>
            </a:p>
          </p:txBody>
        </p:sp>
        <p:sp>
          <p:nvSpPr>
            <p:cNvPr id="104" name="Freeform 11"/>
            <p:cNvSpPr>
              <a:spLocks/>
            </p:cNvSpPr>
            <p:nvPr/>
          </p:nvSpPr>
          <p:spPr bwMode="auto">
            <a:xfrm>
              <a:off x="2928878" y="9800694"/>
              <a:ext cx="698763" cy="686467"/>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solidFill>
              <a:srgbClr val="525964"/>
            </a:solidFill>
            <a:ln>
              <a:noFill/>
            </a:ln>
          </p:spPr>
          <p:txBody>
            <a:bodyPr vert="horz" wrap="square" lIns="109710" tIns="54855" rIns="109710" bIns="54855" numCol="1" anchor="t" anchorCtr="0" compatLnSpc="1">
              <a:prstTxWarp prst="textNoShape">
                <a:avLst/>
              </a:prstTxWarp>
            </a:bodyPr>
            <a:lstStyle/>
            <a:p>
              <a:pPr defTabSz="914279" fontAlgn="auto">
                <a:spcBef>
                  <a:spcPts val="0"/>
                </a:spcBef>
                <a:spcAft>
                  <a:spcPts val="0"/>
                </a:spcAft>
              </a:pPr>
              <a:endParaRPr lang="bg-BG" sz="2800" kern="0" dirty="0">
                <a:solidFill>
                  <a:srgbClr val="445469"/>
                </a:solidFill>
                <a:latin typeface="华文中宋" pitchFamily="2" charset="-122"/>
                <a:ea typeface="华文中宋" pitchFamily="2" charset="-122"/>
                <a:cs typeface="+mn-ea"/>
                <a:sym typeface="+mn-lt"/>
              </a:endParaRPr>
            </a:p>
          </p:txBody>
        </p:sp>
        <p:sp>
          <p:nvSpPr>
            <p:cNvPr id="105" name="Rectangle 96"/>
            <p:cNvSpPr/>
            <p:nvPr/>
          </p:nvSpPr>
          <p:spPr>
            <a:xfrm>
              <a:off x="3750305" y="9867444"/>
              <a:ext cx="5108909" cy="652450"/>
            </a:xfrm>
            <a:prstGeom prst="rect">
              <a:avLst/>
            </a:prstGeom>
          </p:spPr>
          <p:txBody>
            <a:bodyPr wrap="none" lIns="109710" tIns="54855" rIns="109710" bIns="54855">
              <a:spAutoFit/>
            </a:bodyPr>
            <a:lstStyle/>
            <a:p>
              <a:pPr defTabSz="914279" fontAlgn="auto">
                <a:spcBef>
                  <a:spcPts val="0"/>
                </a:spcBef>
                <a:spcAft>
                  <a:spcPts val="0"/>
                </a:spcAft>
              </a:pPr>
              <a:r>
                <a:rPr lang="zh-CN" altLang="en-US" sz="1400" b="1" kern="0" dirty="0">
                  <a:solidFill>
                    <a:srgbClr val="445469"/>
                  </a:solidFill>
                  <a:latin typeface="华文中宋" pitchFamily="2" charset="-122"/>
                  <a:ea typeface="华文中宋" pitchFamily="2" charset="-122"/>
                  <a:cs typeface="+mn-ea"/>
                  <a:sym typeface="+mn-lt"/>
                </a:rPr>
                <a:t>不愿将个人相关专项附加扣除信息提供给单位</a:t>
              </a:r>
              <a:endParaRPr lang="bg-BG" sz="1400" b="1" kern="0" dirty="0">
                <a:solidFill>
                  <a:srgbClr val="445469"/>
                </a:solidFill>
                <a:latin typeface="华文中宋" pitchFamily="2" charset="-122"/>
                <a:ea typeface="华文中宋" pitchFamily="2" charset="-122"/>
                <a:cs typeface="+mn-ea"/>
                <a:sym typeface="+mn-lt"/>
              </a:endParaRPr>
            </a:p>
          </p:txBody>
        </p:sp>
        <p:sp>
          <p:nvSpPr>
            <p:cNvPr id="106" name="Freeform 4"/>
            <p:cNvSpPr>
              <a:spLocks noChangeArrowheads="1"/>
            </p:cNvSpPr>
            <p:nvPr/>
          </p:nvSpPr>
          <p:spPr bwMode="auto">
            <a:xfrm>
              <a:off x="3119426" y="9975251"/>
              <a:ext cx="335246" cy="335334"/>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ysClr val="window" lastClr="FFFFFF"/>
            </a:solidFill>
            <a:ln>
              <a:noFill/>
            </a:ln>
            <a:effectLst/>
          </p:spPr>
          <p:txBody>
            <a:bodyPr wrap="none" lIns="121899" tIns="60950" rIns="121899" bIns="60950" anchor="ctr"/>
            <a:lstStyle/>
            <a:p>
              <a:pPr defTabSz="914279" fontAlgn="auto">
                <a:spcBef>
                  <a:spcPts val="0"/>
                </a:spcBef>
                <a:spcAft>
                  <a:spcPts val="0"/>
                </a:spcAft>
              </a:pPr>
              <a:endParaRPr lang="en-US" sz="2800" kern="0" dirty="0">
                <a:solidFill>
                  <a:srgbClr val="445469"/>
                </a:solidFill>
                <a:latin typeface="华文中宋" pitchFamily="2" charset="-122"/>
                <a:ea typeface="华文中宋" pitchFamily="2" charset="-122"/>
                <a:cs typeface="+mn-ea"/>
                <a:sym typeface="+mn-lt"/>
              </a:endParaRPr>
            </a:p>
          </p:txBody>
        </p:sp>
      </p:grpSp>
      <p:sp>
        <p:nvSpPr>
          <p:cNvPr id="2" name="矩形 1"/>
          <p:cNvSpPr/>
          <p:nvPr/>
        </p:nvSpPr>
        <p:spPr>
          <a:xfrm>
            <a:off x="1196048" y="5058916"/>
            <a:ext cx="1107996" cy="369332"/>
          </a:xfrm>
          <a:prstGeom prst="rect">
            <a:avLst/>
          </a:prstGeom>
          <a:solidFill>
            <a:schemeClr val="accent6">
              <a:lumMod val="50000"/>
            </a:schemeClr>
          </a:solidFill>
        </p:spPr>
        <p:txBody>
          <a:bodyPr wrap="none">
            <a:spAutoFit/>
          </a:bodyPr>
          <a:lstStyle/>
          <a:p>
            <a:r>
              <a:rPr lang="zh-CN" altLang="en-US" dirty="0">
                <a:solidFill>
                  <a:srgbClr val="F8F8F8"/>
                </a:solidFill>
                <a:latin typeface="华文中宋" pitchFamily="2" charset="-122"/>
                <a:ea typeface="华文中宋" pitchFamily="2" charset="-122"/>
              </a:rPr>
              <a:t>我是员工</a:t>
            </a:r>
          </a:p>
        </p:txBody>
      </p:sp>
      <p:pic>
        <p:nvPicPr>
          <p:cNvPr id="32" name="图片 31"/>
          <p:cNvPicPr>
            <a:picLocks noChangeAspect="1"/>
          </p:cNvPicPr>
          <p:nvPr/>
        </p:nvPicPr>
        <p:blipFill>
          <a:blip r:embed="rId3" cstate="print"/>
          <a:stretch>
            <a:fillRect/>
          </a:stretch>
        </p:blipFill>
        <p:spPr>
          <a:xfrm>
            <a:off x="1255973" y="2111356"/>
            <a:ext cx="1170000" cy="2542500"/>
          </a:xfrm>
          <a:prstGeom prst="rect">
            <a:avLst/>
          </a:prstGeom>
        </p:spPr>
      </p:pic>
    </p:spTree>
    <p:extLst>
      <p:ext uri="{BB962C8B-B14F-4D97-AF65-F5344CB8AC3E}">
        <p14:creationId xmlns:p14="http://schemas.microsoft.com/office/powerpoint/2010/main" xmlns="" val="22757029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p:cNvGrpSpPr>
            <a:grpSpLocks/>
          </p:cNvGrpSpPr>
          <p:nvPr/>
        </p:nvGrpSpPr>
        <p:grpSpPr bwMode="auto">
          <a:xfrm>
            <a:off x="3700464" y="1868488"/>
            <a:ext cx="4338637" cy="4322762"/>
            <a:chOff x="0" y="0"/>
            <a:chExt cx="2882187" cy="2872142"/>
          </a:xfrm>
        </p:grpSpPr>
        <p:sp>
          <p:nvSpPr>
            <p:cNvPr id="28675" name="新月形 4"/>
            <p:cNvSpPr>
              <a:spLocks noChangeArrowheads="1"/>
            </p:cNvSpPr>
            <p:nvPr/>
          </p:nvSpPr>
          <p:spPr bwMode="auto">
            <a:xfrm rot="20751297">
              <a:off x="0" y="201606"/>
              <a:ext cx="1331655" cy="2663311"/>
            </a:xfrm>
            <a:prstGeom prst="moon">
              <a:avLst>
                <a:gd name="adj" fmla="val 15190"/>
              </a:avLst>
            </a:prstGeom>
            <a:solidFill>
              <a:schemeClr val="accent1"/>
            </a:solidFill>
            <a:ln w="3175" cmpd="sng">
              <a:solidFill>
                <a:srgbClr val="F8F8F8"/>
              </a:solidFill>
              <a:miter lim="800000"/>
              <a:headEnd/>
              <a:tailEnd/>
            </a:ln>
          </p:spPr>
          <p:txBody>
            <a:bodyPr anchor="ctr"/>
            <a:lstStyle/>
            <a:p>
              <a:pPr algn="ctr"/>
              <a:endParaRPr lang="zh-CN" altLang="en-US">
                <a:solidFill>
                  <a:srgbClr val="0070C0"/>
                </a:solidFill>
                <a:latin typeface="华文中宋" pitchFamily="2" charset="-122"/>
                <a:ea typeface="华文中宋" pitchFamily="2" charset="-122"/>
              </a:endParaRPr>
            </a:p>
          </p:txBody>
        </p:sp>
        <p:sp>
          <p:nvSpPr>
            <p:cNvPr id="28676" name="新月形 5"/>
            <p:cNvSpPr>
              <a:spLocks noChangeArrowheads="1"/>
            </p:cNvSpPr>
            <p:nvPr/>
          </p:nvSpPr>
          <p:spPr bwMode="auto">
            <a:xfrm rot="4551297">
              <a:off x="681989" y="-665827"/>
              <a:ext cx="1331655" cy="2663310"/>
            </a:xfrm>
            <a:prstGeom prst="moon">
              <a:avLst>
                <a:gd name="adj" fmla="val 15190"/>
              </a:avLst>
            </a:prstGeom>
            <a:solidFill>
              <a:srgbClr val="0070C0"/>
            </a:solidFill>
            <a:ln w="3175" cmpd="sng">
              <a:solidFill>
                <a:srgbClr val="F8F8F8"/>
              </a:solidFill>
              <a:miter lim="800000"/>
              <a:headEnd/>
              <a:tailEnd/>
            </a:ln>
          </p:spPr>
          <p:txBody>
            <a:bodyPr anchor="ctr"/>
            <a:lstStyle/>
            <a:p>
              <a:pPr algn="ctr"/>
              <a:endParaRPr lang="zh-CN" altLang="en-US">
                <a:solidFill>
                  <a:srgbClr val="0070C0"/>
                </a:solidFill>
                <a:latin typeface="华文中宋" pitchFamily="2" charset="-122"/>
                <a:ea typeface="华文中宋" pitchFamily="2" charset="-122"/>
              </a:endParaRPr>
            </a:p>
          </p:txBody>
        </p:sp>
        <p:sp>
          <p:nvSpPr>
            <p:cNvPr id="28677" name="新月形 6"/>
            <p:cNvSpPr>
              <a:spLocks noChangeArrowheads="1"/>
            </p:cNvSpPr>
            <p:nvPr/>
          </p:nvSpPr>
          <p:spPr bwMode="auto">
            <a:xfrm rot="9951297">
              <a:off x="1550532" y="16872"/>
              <a:ext cx="1331655" cy="2663311"/>
            </a:xfrm>
            <a:prstGeom prst="moon">
              <a:avLst>
                <a:gd name="adj" fmla="val 15190"/>
              </a:avLst>
            </a:prstGeom>
            <a:solidFill>
              <a:schemeClr val="accent1"/>
            </a:solidFill>
            <a:ln w="3175" cmpd="sng">
              <a:solidFill>
                <a:srgbClr val="F8F8F8"/>
              </a:solidFill>
              <a:miter lim="800000"/>
              <a:headEnd/>
              <a:tailEnd/>
            </a:ln>
          </p:spPr>
          <p:txBody>
            <a:bodyPr anchor="ctr"/>
            <a:lstStyle/>
            <a:p>
              <a:pPr algn="ctr"/>
              <a:endParaRPr lang="zh-CN" altLang="en-US">
                <a:solidFill>
                  <a:srgbClr val="0070C0"/>
                </a:solidFill>
                <a:latin typeface="华文中宋" pitchFamily="2" charset="-122"/>
                <a:ea typeface="华文中宋" pitchFamily="2" charset="-122"/>
              </a:endParaRPr>
            </a:p>
          </p:txBody>
        </p:sp>
        <p:sp>
          <p:nvSpPr>
            <p:cNvPr id="28678" name="新月形 7"/>
            <p:cNvSpPr>
              <a:spLocks noChangeArrowheads="1"/>
            </p:cNvSpPr>
            <p:nvPr/>
          </p:nvSpPr>
          <p:spPr bwMode="auto">
            <a:xfrm rot="15351297">
              <a:off x="879958" y="874658"/>
              <a:ext cx="1331655" cy="2663310"/>
            </a:xfrm>
            <a:prstGeom prst="moon">
              <a:avLst>
                <a:gd name="adj" fmla="val 15190"/>
              </a:avLst>
            </a:prstGeom>
            <a:solidFill>
              <a:srgbClr val="0070C0"/>
            </a:solidFill>
            <a:ln w="3175" cmpd="sng">
              <a:solidFill>
                <a:srgbClr val="F8F8F8"/>
              </a:solidFill>
              <a:miter lim="800000"/>
              <a:headEnd/>
              <a:tailEnd/>
            </a:ln>
          </p:spPr>
          <p:txBody>
            <a:bodyPr anchor="ctr"/>
            <a:lstStyle/>
            <a:p>
              <a:pPr algn="ctr"/>
              <a:endParaRPr lang="zh-CN" altLang="en-US">
                <a:solidFill>
                  <a:srgbClr val="0070C0"/>
                </a:solidFill>
                <a:latin typeface="华文中宋" pitchFamily="2" charset="-122"/>
                <a:ea typeface="华文中宋" pitchFamily="2" charset="-122"/>
              </a:endParaRPr>
            </a:p>
          </p:txBody>
        </p:sp>
      </p:grpSp>
      <p:sp>
        <p:nvSpPr>
          <p:cNvPr id="28679" name="TextBox 11"/>
          <p:cNvSpPr>
            <a:spLocks noChangeArrowheads="1"/>
          </p:cNvSpPr>
          <p:nvPr/>
        </p:nvSpPr>
        <p:spPr bwMode="auto">
          <a:xfrm flipH="1">
            <a:off x="4707382" y="2780928"/>
            <a:ext cx="2831159" cy="2554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p>
            <a:r>
              <a:rPr lang="zh-CN" altLang="en-US" sz="2000" dirty="0">
                <a:solidFill>
                  <a:srgbClr val="FF0000"/>
                </a:solidFill>
                <a:latin typeface="华文中宋" pitchFamily="2" charset="-122"/>
                <a:ea typeface="华文中宋" pitchFamily="2" charset="-122"/>
              </a:rPr>
              <a:t>以</a:t>
            </a:r>
            <a:r>
              <a:rPr lang="zh-CN" altLang="zh-CN" sz="2000" dirty="0">
                <a:solidFill>
                  <a:srgbClr val="FF0000"/>
                </a:solidFill>
                <a:latin typeface="华文中宋" pitchFamily="2" charset="-122"/>
                <a:ea typeface="华文中宋" pitchFamily="2" charset="-122"/>
              </a:rPr>
              <a:t>子女教育</a:t>
            </a:r>
            <a:r>
              <a:rPr lang="zh-CN" altLang="en-US" sz="2000" dirty="0">
                <a:solidFill>
                  <a:srgbClr val="FF0000"/>
                </a:solidFill>
                <a:latin typeface="华文中宋" pitchFamily="2" charset="-122"/>
                <a:ea typeface="华文中宋" pitchFamily="2" charset="-122"/>
              </a:rPr>
              <a:t>为例：</a:t>
            </a:r>
            <a:endParaRPr lang="en-US" altLang="zh-CN" sz="2000" dirty="0">
              <a:solidFill>
                <a:srgbClr val="FF0000"/>
              </a:solidFill>
              <a:latin typeface="华文中宋" pitchFamily="2" charset="-122"/>
              <a:ea typeface="华文中宋" pitchFamily="2" charset="-122"/>
            </a:endParaRPr>
          </a:p>
          <a:p>
            <a:endParaRPr lang="en-US" altLang="zh-CN" sz="2000" dirty="0">
              <a:solidFill>
                <a:srgbClr val="FF0000"/>
              </a:solidFill>
              <a:latin typeface="华文中宋" pitchFamily="2" charset="-122"/>
              <a:ea typeface="华文中宋" pitchFamily="2" charset="-122"/>
            </a:endParaRPr>
          </a:p>
          <a:p>
            <a:r>
              <a:rPr lang="en-US" altLang="zh-CN" sz="2000" dirty="0" smtClean="0">
                <a:solidFill>
                  <a:srgbClr val="FF0000"/>
                </a:solidFill>
                <a:latin typeface="华文中宋" pitchFamily="2" charset="-122"/>
                <a:ea typeface="华文中宋" pitchFamily="2" charset="-122"/>
              </a:rPr>
              <a:t>1.</a:t>
            </a:r>
            <a:r>
              <a:rPr lang="zh-CN" altLang="zh-CN" sz="2000" dirty="0" smtClean="0">
                <a:solidFill>
                  <a:srgbClr val="FF0000"/>
                </a:solidFill>
                <a:latin typeface="华文中宋" pitchFamily="2" charset="-122"/>
                <a:ea typeface="华文中宋" pitchFamily="2" charset="-122"/>
              </a:rPr>
              <a:t>子女</a:t>
            </a:r>
            <a:r>
              <a:rPr lang="zh-CN" altLang="zh-CN" sz="2000" dirty="0">
                <a:solidFill>
                  <a:srgbClr val="FF0000"/>
                </a:solidFill>
                <a:latin typeface="华文中宋" pitchFamily="2" charset="-122"/>
                <a:ea typeface="华文中宋" pitchFamily="2" charset="-122"/>
              </a:rPr>
              <a:t>和配偶的姓名</a:t>
            </a:r>
            <a:r>
              <a:rPr lang="zh-CN" altLang="zh-CN" sz="2000" dirty="0" smtClean="0">
                <a:solidFill>
                  <a:srgbClr val="FF0000"/>
                </a:solidFill>
                <a:latin typeface="华文中宋" pitchFamily="2" charset="-122"/>
                <a:ea typeface="华文中宋" pitchFamily="2" charset="-122"/>
              </a:rPr>
              <a:t>、</a:t>
            </a:r>
            <a:endParaRPr lang="en-US" altLang="zh-CN" sz="2000" dirty="0" smtClean="0">
              <a:solidFill>
                <a:srgbClr val="FF0000"/>
              </a:solidFill>
              <a:latin typeface="华文中宋" pitchFamily="2" charset="-122"/>
              <a:ea typeface="华文中宋" pitchFamily="2" charset="-122"/>
            </a:endParaRPr>
          </a:p>
          <a:p>
            <a:r>
              <a:rPr lang="en-US" altLang="zh-CN" sz="2000" dirty="0" smtClean="0">
                <a:solidFill>
                  <a:srgbClr val="FF0000"/>
                </a:solidFill>
                <a:latin typeface="华文中宋" pitchFamily="2" charset="-122"/>
                <a:ea typeface="华文中宋" pitchFamily="2" charset="-122"/>
              </a:rPr>
              <a:t>2.</a:t>
            </a:r>
            <a:r>
              <a:rPr lang="zh-CN" altLang="zh-CN" sz="2000" dirty="0" smtClean="0">
                <a:solidFill>
                  <a:srgbClr val="FF0000"/>
                </a:solidFill>
                <a:latin typeface="华文中宋" pitchFamily="2" charset="-122"/>
                <a:ea typeface="华文中宋" pitchFamily="2" charset="-122"/>
              </a:rPr>
              <a:t>身份</a:t>
            </a:r>
            <a:r>
              <a:rPr lang="zh-CN" altLang="zh-CN" sz="2000" dirty="0">
                <a:solidFill>
                  <a:srgbClr val="FF0000"/>
                </a:solidFill>
                <a:latin typeface="华文中宋" pitchFamily="2" charset="-122"/>
                <a:ea typeface="华文中宋" pitchFamily="2" charset="-122"/>
              </a:rPr>
              <a:t>证件号码</a:t>
            </a:r>
            <a:r>
              <a:rPr lang="zh-CN" altLang="zh-CN" sz="2000" dirty="0" smtClean="0">
                <a:solidFill>
                  <a:srgbClr val="FF0000"/>
                </a:solidFill>
                <a:latin typeface="华文中宋" pitchFamily="2" charset="-122"/>
                <a:ea typeface="华文中宋" pitchFamily="2" charset="-122"/>
              </a:rPr>
              <a:t>、</a:t>
            </a:r>
            <a:endParaRPr lang="en-US" altLang="zh-CN" sz="2000" dirty="0" smtClean="0">
              <a:solidFill>
                <a:srgbClr val="FF0000"/>
              </a:solidFill>
              <a:latin typeface="华文中宋" pitchFamily="2" charset="-122"/>
              <a:ea typeface="华文中宋" pitchFamily="2" charset="-122"/>
            </a:endParaRPr>
          </a:p>
          <a:p>
            <a:r>
              <a:rPr lang="en-US" altLang="zh-CN" sz="2000" dirty="0" smtClean="0">
                <a:solidFill>
                  <a:srgbClr val="FF0000"/>
                </a:solidFill>
                <a:latin typeface="华文中宋" pitchFamily="2" charset="-122"/>
                <a:ea typeface="华文中宋" pitchFamily="2" charset="-122"/>
              </a:rPr>
              <a:t>3.</a:t>
            </a:r>
            <a:r>
              <a:rPr lang="zh-CN" altLang="zh-CN" sz="2000" dirty="0" smtClean="0">
                <a:solidFill>
                  <a:srgbClr val="FF0000"/>
                </a:solidFill>
                <a:latin typeface="华文中宋" pitchFamily="2" charset="-122"/>
                <a:ea typeface="华文中宋" pitchFamily="2" charset="-122"/>
              </a:rPr>
              <a:t>子女</a:t>
            </a:r>
            <a:r>
              <a:rPr lang="zh-CN" altLang="zh-CN" sz="2000" dirty="0">
                <a:solidFill>
                  <a:srgbClr val="FF0000"/>
                </a:solidFill>
                <a:latin typeface="华文中宋" pitchFamily="2" charset="-122"/>
                <a:ea typeface="华文中宋" pitchFamily="2" charset="-122"/>
              </a:rPr>
              <a:t>的学籍号</a:t>
            </a:r>
            <a:r>
              <a:rPr lang="zh-CN" altLang="zh-CN" sz="2000" dirty="0" smtClean="0">
                <a:solidFill>
                  <a:srgbClr val="FF0000"/>
                </a:solidFill>
                <a:latin typeface="华文中宋" pitchFamily="2" charset="-122"/>
                <a:ea typeface="华文中宋" pitchFamily="2" charset="-122"/>
              </a:rPr>
              <a:t>、</a:t>
            </a:r>
            <a:endParaRPr lang="en-US" altLang="zh-CN" sz="2000" dirty="0" smtClean="0">
              <a:solidFill>
                <a:srgbClr val="FF0000"/>
              </a:solidFill>
              <a:latin typeface="华文中宋" pitchFamily="2" charset="-122"/>
              <a:ea typeface="华文中宋" pitchFamily="2" charset="-122"/>
            </a:endParaRPr>
          </a:p>
          <a:p>
            <a:r>
              <a:rPr lang="en-US" altLang="zh-CN" sz="2000" dirty="0" smtClean="0">
                <a:solidFill>
                  <a:srgbClr val="FF0000"/>
                </a:solidFill>
                <a:latin typeface="华文中宋" pitchFamily="2" charset="-122"/>
                <a:ea typeface="华文中宋" pitchFamily="2" charset="-122"/>
              </a:rPr>
              <a:t>4.</a:t>
            </a:r>
            <a:r>
              <a:rPr lang="zh-CN" altLang="zh-CN" sz="2000" dirty="0" smtClean="0">
                <a:solidFill>
                  <a:srgbClr val="FF0000"/>
                </a:solidFill>
                <a:latin typeface="华文中宋" pitchFamily="2" charset="-122"/>
                <a:ea typeface="华文中宋" pitchFamily="2" charset="-122"/>
              </a:rPr>
              <a:t>教育</a:t>
            </a:r>
            <a:r>
              <a:rPr lang="zh-CN" altLang="zh-CN" sz="2000" dirty="0">
                <a:solidFill>
                  <a:srgbClr val="FF0000"/>
                </a:solidFill>
                <a:latin typeface="华文中宋" pitchFamily="2" charset="-122"/>
                <a:ea typeface="华文中宋" pitchFamily="2" charset="-122"/>
              </a:rPr>
              <a:t>阶段等</a:t>
            </a:r>
            <a:r>
              <a:rPr lang="zh-CN" altLang="zh-CN" sz="2000" dirty="0" smtClean="0">
                <a:solidFill>
                  <a:srgbClr val="FF0000"/>
                </a:solidFill>
                <a:latin typeface="华文中宋" pitchFamily="2" charset="-122"/>
                <a:ea typeface="华文中宋" pitchFamily="2" charset="-122"/>
              </a:rPr>
              <a:t>信息</a:t>
            </a:r>
            <a:r>
              <a:rPr lang="zh-CN" altLang="en-US" sz="2000" dirty="0" smtClean="0">
                <a:solidFill>
                  <a:srgbClr val="FF0000"/>
                </a:solidFill>
                <a:latin typeface="华文中宋" pitchFamily="2" charset="-122"/>
                <a:ea typeface="华文中宋" pitchFamily="2" charset="-122"/>
              </a:rPr>
              <a:t>、</a:t>
            </a:r>
            <a:endParaRPr lang="en-US" altLang="zh-CN" sz="2000" dirty="0" smtClean="0">
              <a:solidFill>
                <a:srgbClr val="FF0000"/>
              </a:solidFill>
              <a:latin typeface="华文中宋" pitchFamily="2" charset="-122"/>
              <a:ea typeface="华文中宋" pitchFamily="2" charset="-122"/>
            </a:endParaRPr>
          </a:p>
          <a:p>
            <a:r>
              <a:rPr lang="en-US" altLang="zh-CN" sz="2000" dirty="0" smtClean="0">
                <a:solidFill>
                  <a:srgbClr val="FF0000"/>
                </a:solidFill>
                <a:latin typeface="华文中宋" pitchFamily="2" charset="-122"/>
                <a:ea typeface="华文中宋" pitchFamily="2" charset="-122"/>
              </a:rPr>
              <a:t>5.</a:t>
            </a:r>
            <a:r>
              <a:rPr lang="zh-CN" altLang="zh-CN" sz="2000" dirty="0" smtClean="0">
                <a:solidFill>
                  <a:srgbClr val="FF0000"/>
                </a:solidFill>
                <a:latin typeface="华文中宋" pitchFamily="2" charset="-122"/>
                <a:ea typeface="华文中宋" pitchFamily="2" charset="-122"/>
              </a:rPr>
              <a:t>选择</a:t>
            </a:r>
            <a:r>
              <a:rPr lang="zh-CN" altLang="zh-CN" sz="2000" dirty="0">
                <a:solidFill>
                  <a:srgbClr val="FF0000"/>
                </a:solidFill>
                <a:latin typeface="华文中宋" pitchFamily="2" charset="-122"/>
                <a:ea typeface="华文中宋" pitchFamily="2" charset="-122"/>
              </a:rPr>
              <a:t>扣除比例（</a:t>
            </a:r>
            <a:r>
              <a:rPr lang="en-US" altLang="zh-CN" sz="2000" dirty="0">
                <a:solidFill>
                  <a:srgbClr val="FF0000"/>
                </a:solidFill>
                <a:latin typeface="华文中宋" pitchFamily="2" charset="-122"/>
                <a:ea typeface="华文中宋" pitchFamily="2" charset="-122"/>
              </a:rPr>
              <a:t>50%</a:t>
            </a:r>
            <a:r>
              <a:rPr lang="zh-CN" altLang="zh-CN" sz="2000" dirty="0">
                <a:solidFill>
                  <a:srgbClr val="FF0000"/>
                </a:solidFill>
                <a:latin typeface="华文中宋" pitchFamily="2" charset="-122"/>
                <a:ea typeface="华文中宋" pitchFamily="2" charset="-122"/>
              </a:rPr>
              <a:t>或</a:t>
            </a:r>
            <a:r>
              <a:rPr lang="en-US" altLang="zh-CN" sz="2000" dirty="0">
                <a:solidFill>
                  <a:srgbClr val="FF0000"/>
                </a:solidFill>
                <a:latin typeface="华文中宋" pitchFamily="2" charset="-122"/>
                <a:ea typeface="华文中宋" pitchFamily="2" charset="-122"/>
              </a:rPr>
              <a:t>100%</a:t>
            </a:r>
            <a:r>
              <a:rPr lang="zh-CN" altLang="zh-CN" sz="2000" dirty="0">
                <a:solidFill>
                  <a:srgbClr val="FF0000"/>
                </a:solidFill>
                <a:latin typeface="华文中宋" pitchFamily="2" charset="-122"/>
                <a:ea typeface="华文中宋" pitchFamily="2" charset="-122"/>
              </a:rPr>
              <a:t>）即可。</a:t>
            </a:r>
          </a:p>
        </p:txBody>
      </p:sp>
      <p:grpSp>
        <p:nvGrpSpPr>
          <p:cNvPr id="28680" name="Group 8"/>
          <p:cNvGrpSpPr>
            <a:grpSpLocks/>
          </p:cNvGrpSpPr>
          <p:nvPr/>
        </p:nvGrpSpPr>
        <p:grpSpPr bwMode="auto">
          <a:xfrm>
            <a:off x="7345364" y="1431926"/>
            <a:ext cx="4092575" cy="1016133"/>
            <a:chOff x="0" y="0"/>
            <a:chExt cx="2840418" cy="1017425"/>
          </a:xfrm>
        </p:grpSpPr>
        <p:sp>
          <p:nvSpPr>
            <p:cNvPr id="28684" name="TextBox 11"/>
            <p:cNvSpPr>
              <a:spLocks noChangeArrowheads="1"/>
            </p:cNvSpPr>
            <p:nvPr/>
          </p:nvSpPr>
          <p:spPr bwMode="auto">
            <a:xfrm flipH="1">
              <a:off x="542453" y="0"/>
              <a:ext cx="2162045" cy="9245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n-US" altLang="zh-CN" b="1" dirty="0" smtClean="0">
                  <a:solidFill>
                    <a:srgbClr val="0070C0"/>
                  </a:solidFill>
                  <a:latin typeface="华文中宋" pitchFamily="2" charset="-122"/>
                  <a:ea typeface="华文中宋" pitchFamily="2" charset="-122"/>
                  <a:sym typeface="微软雅黑" pitchFamily="34" charset="-122"/>
                </a:rPr>
                <a:t>3.</a:t>
              </a:r>
              <a:r>
                <a:rPr lang="zh-CN" altLang="en-US" b="1" dirty="0" smtClean="0">
                  <a:solidFill>
                    <a:srgbClr val="0070C0"/>
                  </a:solidFill>
                  <a:latin typeface="华文中宋" pitchFamily="2" charset="-122"/>
                  <a:ea typeface="华文中宋" pitchFamily="2" charset="-122"/>
                  <a:sym typeface="微软雅黑" pitchFamily="34" charset="-122"/>
                </a:rPr>
                <a:t>纳税人</a:t>
              </a:r>
              <a:r>
                <a:rPr lang="zh-CN" altLang="en-US" b="1" dirty="0">
                  <a:solidFill>
                    <a:srgbClr val="0070C0"/>
                  </a:solidFill>
                  <a:latin typeface="华文中宋" pitchFamily="2" charset="-122"/>
                  <a:ea typeface="华文中宋" pitchFamily="2" charset="-122"/>
                  <a:sym typeface="微软雅黑" pitchFamily="34" charset="-122"/>
                </a:rPr>
                <a:t>应当为本人填写并确认过的专项附加扣除信息的真实性、完整性负责</a:t>
              </a:r>
              <a:endParaRPr lang="en-US" b="1" dirty="0">
                <a:solidFill>
                  <a:srgbClr val="0070C0"/>
                </a:solidFill>
                <a:latin typeface="华文中宋" pitchFamily="2" charset="-122"/>
                <a:ea typeface="华文中宋" pitchFamily="2" charset="-122"/>
                <a:sym typeface="微软雅黑" pitchFamily="34" charset="-122"/>
              </a:endParaRPr>
            </a:p>
          </p:txBody>
        </p:sp>
        <p:sp>
          <p:nvSpPr>
            <p:cNvPr id="28685" name="直接连接符 24"/>
            <p:cNvSpPr>
              <a:spLocks noChangeShapeType="1"/>
            </p:cNvSpPr>
            <p:nvPr/>
          </p:nvSpPr>
          <p:spPr bwMode="auto">
            <a:xfrm flipH="1">
              <a:off x="0" y="1017424"/>
              <a:ext cx="2840418" cy="1"/>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solidFill>
                  <a:srgbClr val="0070C0"/>
                </a:solidFill>
                <a:latin typeface="华文中宋" pitchFamily="2" charset="-122"/>
                <a:ea typeface="华文中宋" pitchFamily="2" charset="-122"/>
              </a:endParaRPr>
            </a:p>
          </p:txBody>
        </p:sp>
      </p:grpSp>
      <p:grpSp>
        <p:nvGrpSpPr>
          <p:cNvPr id="28686" name="Group 14"/>
          <p:cNvGrpSpPr>
            <a:grpSpLocks/>
          </p:cNvGrpSpPr>
          <p:nvPr/>
        </p:nvGrpSpPr>
        <p:grpSpPr bwMode="auto">
          <a:xfrm>
            <a:off x="7345364" y="4527551"/>
            <a:ext cx="4092575" cy="1016133"/>
            <a:chOff x="0" y="0"/>
            <a:chExt cx="2840418" cy="1017425"/>
          </a:xfrm>
        </p:grpSpPr>
        <p:sp>
          <p:nvSpPr>
            <p:cNvPr id="28690" name="TextBox 11"/>
            <p:cNvSpPr>
              <a:spLocks noChangeArrowheads="1"/>
            </p:cNvSpPr>
            <p:nvPr/>
          </p:nvSpPr>
          <p:spPr bwMode="auto">
            <a:xfrm flipH="1">
              <a:off x="542453" y="0"/>
              <a:ext cx="2162045" cy="9245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b="1" dirty="0" smtClean="0">
                  <a:solidFill>
                    <a:srgbClr val="0070C0"/>
                  </a:solidFill>
                  <a:latin typeface="华文中宋" pitchFamily="2" charset="-122"/>
                  <a:ea typeface="华文中宋" pitchFamily="2" charset="-122"/>
                  <a:sym typeface="微软雅黑" pitchFamily="34" charset="-122"/>
                </a:rPr>
                <a:t>4.</a:t>
              </a:r>
              <a:r>
                <a:rPr lang="zh-CN" altLang="en-US" b="1" dirty="0" smtClean="0">
                  <a:solidFill>
                    <a:srgbClr val="0070C0"/>
                  </a:solidFill>
                  <a:latin typeface="华文中宋" pitchFamily="2" charset="-122"/>
                  <a:ea typeface="华文中宋" pitchFamily="2" charset="-122"/>
                  <a:sym typeface="微软雅黑" pitchFamily="34" charset="-122"/>
                </a:rPr>
                <a:t>税务机关</a:t>
              </a:r>
              <a:r>
                <a:rPr lang="zh-CN" altLang="en-US" b="1" dirty="0">
                  <a:solidFill>
                    <a:srgbClr val="0070C0"/>
                  </a:solidFill>
                  <a:latin typeface="华文中宋" pitchFamily="2" charset="-122"/>
                  <a:ea typeface="华文中宋" pitchFamily="2" charset="-122"/>
                  <a:sym typeface="微软雅黑" pitchFamily="34" charset="-122"/>
                </a:rPr>
                <a:t>将尽量简化办税手续，尽可能少的采集相关必要信息，减少资料报送</a:t>
              </a:r>
              <a:endParaRPr lang="en-US" b="1" dirty="0">
                <a:solidFill>
                  <a:srgbClr val="0070C0"/>
                </a:solidFill>
                <a:latin typeface="华文中宋" pitchFamily="2" charset="-122"/>
                <a:ea typeface="华文中宋" pitchFamily="2" charset="-122"/>
                <a:sym typeface="微软雅黑" pitchFamily="34" charset="-122"/>
              </a:endParaRPr>
            </a:p>
          </p:txBody>
        </p:sp>
        <p:sp>
          <p:nvSpPr>
            <p:cNvPr id="28691" name="直接连接符 24"/>
            <p:cNvSpPr>
              <a:spLocks noChangeShapeType="1"/>
            </p:cNvSpPr>
            <p:nvPr/>
          </p:nvSpPr>
          <p:spPr bwMode="auto">
            <a:xfrm flipH="1">
              <a:off x="0" y="1017424"/>
              <a:ext cx="2840418" cy="1"/>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solidFill>
                  <a:srgbClr val="0070C0"/>
                </a:solidFill>
                <a:latin typeface="华文中宋" pitchFamily="2" charset="-122"/>
                <a:ea typeface="华文中宋" pitchFamily="2" charset="-122"/>
              </a:endParaRPr>
            </a:p>
          </p:txBody>
        </p:sp>
      </p:grpSp>
      <p:grpSp>
        <p:nvGrpSpPr>
          <p:cNvPr id="28692" name="Group 20"/>
          <p:cNvGrpSpPr>
            <a:grpSpLocks/>
          </p:cNvGrpSpPr>
          <p:nvPr/>
        </p:nvGrpSpPr>
        <p:grpSpPr bwMode="auto">
          <a:xfrm>
            <a:off x="547689" y="1849445"/>
            <a:ext cx="3835400" cy="646331"/>
            <a:chOff x="0" y="370273"/>
            <a:chExt cx="2661333" cy="647152"/>
          </a:xfrm>
        </p:grpSpPr>
        <p:sp>
          <p:nvSpPr>
            <p:cNvPr id="28694" name="TextBox 11"/>
            <p:cNvSpPr>
              <a:spLocks noChangeArrowheads="1"/>
            </p:cNvSpPr>
            <p:nvPr/>
          </p:nvSpPr>
          <p:spPr bwMode="auto">
            <a:xfrm flipH="1">
              <a:off x="0" y="416718"/>
              <a:ext cx="1868896" cy="369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endParaRPr lang="en-US" dirty="0">
                <a:solidFill>
                  <a:srgbClr val="0070C0"/>
                </a:solidFill>
                <a:latin typeface="华文中宋" pitchFamily="2" charset="-122"/>
                <a:ea typeface="华文中宋" pitchFamily="2" charset="-122"/>
                <a:sym typeface="微软雅黑" pitchFamily="34" charset="-122"/>
              </a:endParaRPr>
            </a:p>
          </p:txBody>
        </p:sp>
        <p:sp>
          <p:nvSpPr>
            <p:cNvPr id="28696" name="TextBox 11"/>
            <p:cNvSpPr>
              <a:spLocks noChangeArrowheads="1"/>
            </p:cNvSpPr>
            <p:nvPr/>
          </p:nvSpPr>
          <p:spPr bwMode="auto">
            <a:xfrm flipH="1">
              <a:off x="2" y="370273"/>
              <a:ext cx="1868895" cy="647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n-US" altLang="zh-CN" b="1" dirty="0" smtClean="0">
                  <a:solidFill>
                    <a:srgbClr val="0070C0"/>
                  </a:solidFill>
                  <a:latin typeface="华文中宋" pitchFamily="2" charset="-122"/>
                  <a:ea typeface="华文中宋" pitchFamily="2" charset="-122"/>
                  <a:sym typeface="微软雅黑" pitchFamily="34" charset="-122"/>
                </a:rPr>
                <a:t>1.</a:t>
              </a:r>
              <a:r>
                <a:rPr lang="zh-CN" altLang="en-US" b="1" dirty="0" smtClean="0">
                  <a:solidFill>
                    <a:srgbClr val="0070C0"/>
                  </a:solidFill>
                  <a:latin typeface="华文中宋" pitchFamily="2" charset="-122"/>
                  <a:ea typeface="华文中宋" pitchFamily="2" charset="-122"/>
                  <a:sym typeface="微软雅黑" pitchFamily="34" charset="-122"/>
                </a:rPr>
                <a:t>填写</a:t>
              </a:r>
              <a:r>
                <a:rPr lang="zh-CN" altLang="en-US" b="1" dirty="0">
                  <a:solidFill>
                    <a:srgbClr val="0070C0"/>
                  </a:solidFill>
                  <a:latin typeface="华文中宋" pitchFamily="2" charset="-122"/>
                  <a:ea typeface="华文中宋" pitchFamily="2" charset="-122"/>
                  <a:sym typeface="微软雅黑" pitchFamily="34" charset="-122"/>
                </a:rPr>
                <a:t>专项附加扣除信息表，提交单位办理扣除</a:t>
              </a:r>
            </a:p>
          </p:txBody>
        </p:sp>
        <p:sp>
          <p:nvSpPr>
            <p:cNvPr id="28697" name="直接连接符 24"/>
            <p:cNvSpPr>
              <a:spLocks noChangeShapeType="1"/>
            </p:cNvSpPr>
            <p:nvPr/>
          </p:nvSpPr>
          <p:spPr bwMode="auto">
            <a:xfrm flipH="1">
              <a:off x="0" y="1017425"/>
              <a:ext cx="2661333" cy="0"/>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solidFill>
                  <a:srgbClr val="0070C0"/>
                </a:solidFill>
                <a:latin typeface="华文中宋" pitchFamily="2" charset="-122"/>
                <a:ea typeface="华文中宋" pitchFamily="2" charset="-122"/>
              </a:endParaRPr>
            </a:p>
          </p:txBody>
        </p:sp>
      </p:grpSp>
      <p:grpSp>
        <p:nvGrpSpPr>
          <p:cNvPr id="28698" name="Group 26"/>
          <p:cNvGrpSpPr>
            <a:grpSpLocks/>
          </p:cNvGrpSpPr>
          <p:nvPr/>
        </p:nvGrpSpPr>
        <p:grpSpPr bwMode="auto">
          <a:xfrm>
            <a:off x="547688" y="4543426"/>
            <a:ext cx="3835400" cy="1016133"/>
            <a:chOff x="0" y="0"/>
            <a:chExt cx="2661333" cy="1017425"/>
          </a:xfrm>
        </p:grpSpPr>
        <p:sp>
          <p:nvSpPr>
            <p:cNvPr id="28702" name="TextBox 11"/>
            <p:cNvSpPr>
              <a:spLocks noChangeArrowheads="1"/>
            </p:cNvSpPr>
            <p:nvPr/>
          </p:nvSpPr>
          <p:spPr bwMode="auto">
            <a:xfrm flipH="1">
              <a:off x="1" y="0"/>
              <a:ext cx="1868896" cy="9245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n-US" altLang="zh-CN" b="1" dirty="0" smtClean="0">
                  <a:solidFill>
                    <a:srgbClr val="0070C0"/>
                  </a:solidFill>
                  <a:latin typeface="华文中宋" pitchFamily="2" charset="-122"/>
                  <a:ea typeface="华文中宋" pitchFamily="2" charset="-122"/>
                  <a:sym typeface="微软雅黑" pitchFamily="34" charset="-122"/>
                </a:rPr>
                <a:t>2.</a:t>
              </a:r>
              <a:r>
                <a:rPr lang="zh-CN" altLang="en-US" b="1" dirty="0" smtClean="0">
                  <a:solidFill>
                    <a:srgbClr val="0070C0"/>
                  </a:solidFill>
                  <a:latin typeface="华文中宋" pitchFamily="2" charset="-122"/>
                  <a:ea typeface="华文中宋" pitchFamily="2" charset="-122"/>
                  <a:sym typeface="微软雅黑" pitchFamily="34" charset="-122"/>
                </a:rPr>
                <a:t>专项</a:t>
              </a:r>
              <a:r>
                <a:rPr lang="zh-CN" altLang="en-US" b="1" dirty="0">
                  <a:solidFill>
                    <a:srgbClr val="0070C0"/>
                  </a:solidFill>
                  <a:latin typeface="华文中宋" pitchFamily="2" charset="-122"/>
                  <a:ea typeface="华文中宋" pitchFamily="2" charset="-122"/>
                  <a:sym typeface="微软雅黑" pitchFamily="34" charset="-122"/>
                </a:rPr>
                <a:t>附加扣除相关证明资料，尽可能由纳税人留存</a:t>
              </a:r>
              <a:r>
                <a:rPr lang="zh-CN" altLang="en-US" b="1" dirty="0" smtClean="0">
                  <a:solidFill>
                    <a:srgbClr val="0070C0"/>
                  </a:solidFill>
                  <a:latin typeface="华文中宋" pitchFamily="2" charset="-122"/>
                  <a:ea typeface="华文中宋" pitchFamily="2" charset="-122"/>
                  <a:sym typeface="微软雅黑" pitchFamily="34" charset="-122"/>
                </a:rPr>
                <a:t>备查</a:t>
              </a:r>
              <a:endParaRPr lang="en-US" b="1" dirty="0">
                <a:solidFill>
                  <a:srgbClr val="0070C0"/>
                </a:solidFill>
                <a:latin typeface="华文中宋" pitchFamily="2" charset="-122"/>
                <a:ea typeface="华文中宋" pitchFamily="2" charset="-122"/>
                <a:sym typeface="微软雅黑" pitchFamily="34" charset="-122"/>
              </a:endParaRPr>
            </a:p>
          </p:txBody>
        </p:sp>
        <p:sp>
          <p:nvSpPr>
            <p:cNvPr id="28703" name="直接连接符 24"/>
            <p:cNvSpPr>
              <a:spLocks noChangeShapeType="1"/>
            </p:cNvSpPr>
            <p:nvPr/>
          </p:nvSpPr>
          <p:spPr bwMode="auto">
            <a:xfrm flipH="1">
              <a:off x="0" y="1017425"/>
              <a:ext cx="2661333" cy="0"/>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solidFill>
                  <a:srgbClr val="0070C0"/>
                </a:solidFill>
                <a:latin typeface="华文中宋" pitchFamily="2" charset="-122"/>
                <a:ea typeface="华文中宋" pitchFamily="2" charset="-122"/>
              </a:endParaRPr>
            </a:p>
          </p:txBody>
        </p:sp>
      </p:grpSp>
      <p:sp>
        <p:nvSpPr>
          <p:cNvPr id="28704" name="TextBox 34"/>
          <p:cNvSpPr txBox="1">
            <a:spLocks noChangeArrowheads="1"/>
          </p:cNvSpPr>
          <p:nvPr/>
        </p:nvSpPr>
        <p:spPr bwMode="auto">
          <a:xfrm>
            <a:off x="1147763" y="388938"/>
            <a:ext cx="9010776"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smtClean="0">
                <a:latin typeface="微软雅黑" pitchFamily="34" charset="-122"/>
                <a:ea typeface="微软雅黑" pitchFamily="34" charset="-122"/>
              </a:rPr>
              <a:t>3.2.2</a:t>
            </a:r>
            <a:r>
              <a:rPr lang="zh-CN" altLang="en-US" sz="2000" dirty="0" smtClean="0">
                <a:latin typeface="微软雅黑" pitchFamily="34" charset="-122"/>
                <a:ea typeface="微软雅黑" pitchFamily="34" charset="-122"/>
              </a:rPr>
              <a:t>专项附加扣除在预扣预缴环节办理的流程和方法</a:t>
            </a:r>
            <a:r>
              <a:rPr lang="en-US" altLang="zh-CN" sz="2000" dirty="0" smtClean="0">
                <a:latin typeface="微软雅黑" pitchFamily="34" charset="-122"/>
                <a:ea typeface="微软雅黑" pitchFamily="34" charset="-122"/>
              </a:rPr>
              <a:t>——</a:t>
            </a:r>
            <a:r>
              <a:rPr lang="zh-CN" altLang="en-US" sz="2000" dirty="0" smtClean="0">
                <a:solidFill>
                  <a:srgbClr val="FF0000"/>
                </a:solidFill>
                <a:latin typeface="微软雅黑" pitchFamily="34" charset="-122"/>
                <a:ea typeface="微软雅黑" pitchFamily="34" charset="-122"/>
              </a:rPr>
              <a:t>员工需要</a:t>
            </a:r>
            <a:r>
              <a:rPr lang="zh-CN" altLang="en-US" sz="2000" dirty="0">
                <a:solidFill>
                  <a:srgbClr val="FF0000"/>
                </a:solidFill>
                <a:latin typeface="微软雅黑" pitchFamily="34" charset="-122"/>
                <a:ea typeface="微软雅黑" pitchFamily="34" charset="-122"/>
              </a:rPr>
              <a:t>提供什么</a:t>
            </a:r>
            <a:r>
              <a:rPr lang="zh-CN" altLang="en-US" sz="2000" dirty="0" smtClean="0">
                <a:solidFill>
                  <a:srgbClr val="FF0000"/>
                </a:solidFill>
                <a:latin typeface="微软雅黑" pitchFamily="34" charset="-122"/>
                <a:ea typeface="微软雅黑" pitchFamily="34" charset="-122"/>
              </a:rPr>
              <a:t>？</a:t>
            </a:r>
            <a:endParaRPr lang="zh-CN" altLang="en-US" sz="2000" dirty="0">
              <a:solidFill>
                <a:srgbClr val="FF0000"/>
              </a:solidFill>
              <a:latin typeface="微软雅黑" pitchFamily="34" charset="-122"/>
              <a:ea typeface="微软雅黑" pitchFamily="34" charset="-122"/>
            </a:endParaRPr>
          </a:p>
        </p:txBody>
      </p:sp>
      <p:sp>
        <p:nvSpPr>
          <p:cNvPr id="28705" name="五边形 35"/>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28706" name="燕尾形 36"/>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Tree>
    <p:extLst>
      <p:ext uri="{BB962C8B-B14F-4D97-AF65-F5344CB8AC3E}">
        <p14:creationId xmlns:p14="http://schemas.microsoft.com/office/powerpoint/2010/main" xmlns="" val="78865332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5" name="TextBox 18"/>
          <p:cNvSpPr txBox="1">
            <a:spLocks noChangeArrowheads="1"/>
          </p:cNvSpPr>
          <p:nvPr/>
        </p:nvSpPr>
        <p:spPr bwMode="auto">
          <a:xfrm>
            <a:off x="1147763" y="388938"/>
            <a:ext cx="9461220"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smtClean="0">
                <a:latin typeface="微软雅黑" pitchFamily="34" charset="-122"/>
                <a:ea typeface="微软雅黑" pitchFamily="34" charset="-122"/>
              </a:rPr>
              <a:t>3.2.3</a:t>
            </a:r>
            <a:r>
              <a:rPr lang="zh-CN" altLang="en-US" sz="2000" dirty="0" smtClean="0">
                <a:latin typeface="微软雅黑" pitchFamily="34" charset="-122"/>
                <a:ea typeface="微软雅黑" pitchFamily="34" charset="-122"/>
              </a:rPr>
              <a:t>专项附加扣除在预扣预缴环节办理的流程和方法</a:t>
            </a:r>
            <a:r>
              <a:rPr lang="en-US" altLang="zh-CN" sz="2000" dirty="0" smtClean="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单位怎么为我办理扣除</a:t>
            </a:r>
            <a:r>
              <a:rPr lang="zh-CN" altLang="en-US" sz="2000" dirty="0" smtClean="0">
                <a:solidFill>
                  <a:srgbClr val="FF0000"/>
                </a:solidFill>
                <a:latin typeface="微软雅黑" pitchFamily="34" charset="-122"/>
                <a:ea typeface="微软雅黑" pitchFamily="34" charset="-122"/>
              </a:rPr>
              <a:t>？</a:t>
            </a:r>
            <a:endParaRPr lang="zh-CN" altLang="en-US" sz="2000" dirty="0">
              <a:solidFill>
                <a:srgbClr val="FF0000"/>
              </a:solidFill>
              <a:latin typeface="微软雅黑" pitchFamily="34" charset="-122"/>
              <a:ea typeface="微软雅黑" pitchFamily="34" charset="-122"/>
            </a:endParaRP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
        <p:nvSpPr>
          <p:cNvPr id="23" name="AutoShape 2"/>
          <p:cNvSpPr>
            <a:spLocks noChangeArrowheads="1"/>
          </p:cNvSpPr>
          <p:nvPr/>
        </p:nvSpPr>
        <p:spPr bwMode="auto">
          <a:xfrm>
            <a:off x="6890469" y="1330547"/>
            <a:ext cx="4392489" cy="4769827"/>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gn="just"/>
            <a:r>
              <a:rPr lang="zh-CN" altLang="en-US" dirty="0" smtClean="0">
                <a:solidFill>
                  <a:srgbClr val="F8F8F8"/>
                </a:solidFill>
                <a:latin typeface="华文中宋" pitchFamily="2" charset="-122"/>
                <a:ea typeface="华文中宋" pitchFamily="2" charset="-122"/>
              </a:rPr>
              <a:t>      纳税人</a:t>
            </a:r>
            <a:r>
              <a:rPr lang="zh-CN" altLang="en-US" dirty="0">
                <a:solidFill>
                  <a:srgbClr val="F8F8F8"/>
                </a:solidFill>
                <a:latin typeface="华文中宋" pitchFamily="2" charset="-122"/>
                <a:ea typeface="华文中宋" pitchFamily="2" charset="-122"/>
              </a:rPr>
              <a:t>发现扣缴义务人提供或者扣缴申报的个人信息、所得、扣缴税款等与实际情况不符的，有权要求扣缴义务人修改。扣缴义务人拒绝修改的，纳税人可以报告税务机关，税务机关应当及时处理。扣缴义务人发现纳税人提供的信息与实际情况不符的，可以要求纳税人修改，纳税人拒绝修改的，扣缴义务人应当报告税务机关，税务机关应当及时</a:t>
            </a:r>
            <a:r>
              <a:rPr lang="zh-CN" altLang="en-US" dirty="0" smtClean="0">
                <a:solidFill>
                  <a:srgbClr val="F8F8F8"/>
                </a:solidFill>
                <a:latin typeface="华文中宋" pitchFamily="2" charset="-122"/>
                <a:ea typeface="华文中宋" pitchFamily="2" charset="-122"/>
              </a:rPr>
              <a:t>处理。</a:t>
            </a:r>
            <a:endParaRPr lang="en-US" altLang="zh-CN" dirty="0" smtClean="0">
              <a:solidFill>
                <a:srgbClr val="F8F8F8"/>
              </a:solidFill>
              <a:latin typeface="华文中宋" pitchFamily="2" charset="-122"/>
              <a:ea typeface="华文中宋" pitchFamily="2" charset="-122"/>
            </a:endParaRPr>
          </a:p>
          <a:p>
            <a:pPr algn="just"/>
            <a:endParaRPr lang="en-US" altLang="zh-CN" dirty="0" smtClean="0">
              <a:solidFill>
                <a:srgbClr val="F8F8F8"/>
              </a:solidFill>
              <a:latin typeface="华文中宋" pitchFamily="2" charset="-122"/>
              <a:ea typeface="华文中宋" pitchFamily="2" charset="-122"/>
            </a:endParaRPr>
          </a:p>
          <a:p>
            <a:pPr algn="just"/>
            <a:r>
              <a:rPr lang="en-US" altLang="zh-CN" dirty="0" smtClean="0">
                <a:solidFill>
                  <a:srgbClr val="F8F8F8"/>
                </a:solidFill>
                <a:latin typeface="华文中宋" pitchFamily="2" charset="-122"/>
                <a:ea typeface="华文中宋" pitchFamily="2" charset="-122"/>
              </a:rPr>
              <a:t>      ——</a:t>
            </a:r>
            <a:r>
              <a:rPr lang="zh-CN" altLang="en-US" dirty="0">
                <a:solidFill>
                  <a:srgbClr val="F8F8F8"/>
                </a:solidFill>
                <a:latin typeface="华文中宋" pitchFamily="2" charset="-122"/>
                <a:ea typeface="华文中宋" pitchFamily="2" charset="-122"/>
              </a:rPr>
              <a:t>个人所得税法实施条例（征求意见稿）第四十条</a:t>
            </a:r>
          </a:p>
        </p:txBody>
      </p:sp>
      <p:sp>
        <p:nvSpPr>
          <p:cNvPr id="26" name="AutoShape 2"/>
          <p:cNvSpPr>
            <a:spLocks noChangeArrowheads="1"/>
          </p:cNvSpPr>
          <p:nvPr/>
        </p:nvSpPr>
        <p:spPr bwMode="auto">
          <a:xfrm>
            <a:off x="1417861" y="1330547"/>
            <a:ext cx="3970337" cy="4545988"/>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gn="just">
              <a:lnSpc>
                <a:spcPct val="150000"/>
              </a:lnSpc>
            </a:pPr>
            <a:r>
              <a:rPr lang="en-US" altLang="zh-CN" dirty="0" smtClean="0">
                <a:solidFill>
                  <a:srgbClr val="F8F8F8"/>
                </a:solidFill>
                <a:latin typeface="华文中宋" pitchFamily="2" charset="-122"/>
                <a:ea typeface="华文中宋" pitchFamily="2" charset="-122"/>
              </a:rPr>
              <a:t>       </a:t>
            </a:r>
            <a:r>
              <a:rPr lang="zh-CN" altLang="zh-CN" dirty="0" smtClean="0">
                <a:solidFill>
                  <a:srgbClr val="F8F8F8"/>
                </a:solidFill>
                <a:latin typeface="华文中宋" pitchFamily="2" charset="-122"/>
                <a:ea typeface="华文中宋" pitchFamily="2" charset="-122"/>
              </a:rPr>
              <a:t>单位作为扣缴义务人，在办理工资薪金所得全员全额扣缴申报时，</a:t>
            </a:r>
            <a:r>
              <a:rPr lang="zh-CN" altLang="zh-CN" dirty="0" smtClean="0">
                <a:solidFill>
                  <a:srgbClr val="FFFF00"/>
                </a:solidFill>
                <a:latin typeface="华文中宋" pitchFamily="2" charset="-122"/>
                <a:ea typeface="华文中宋" pitchFamily="2" charset="-122"/>
              </a:rPr>
              <a:t>应当</a:t>
            </a:r>
            <a:r>
              <a:rPr lang="zh-CN" altLang="zh-CN" dirty="0" smtClean="0">
                <a:solidFill>
                  <a:srgbClr val="F8F8F8"/>
                </a:solidFill>
                <a:latin typeface="华文中宋" pitchFamily="2" charset="-122"/>
                <a:ea typeface="华文中宋" pitchFamily="2" charset="-122"/>
              </a:rPr>
              <a:t>按规定为符合享受专项附加扣除条件的纳税人办理专项附加扣除。单位在办理工资薪金所得个人所得税扣缴申报时，应一并将员工填写的专项附加扣除信息表，提交税务机关。</a:t>
            </a:r>
            <a:endParaRPr lang="zh-CN" altLang="zh-CN" dirty="0">
              <a:solidFill>
                <a:srgbClr val="F8F8F8"/>
              </a:solidFill>
              <a:latin typeface="华文中宋" pitchFamily="2" charset="-122"/>
              <a:ea typeface="华文中宋" pitchFamily="2" charset="-122"/>
            </a:endParaRPr>
          </a:p>
        </p:txBody>
      </p:sp>
    </p:spTree>
    <p:extLst>
      <p:ext uri="{BB962C8B-B14F-4D97-AF65-F5344CB8AC3E}">
        <p14:creationId xmlns:p14="http://schemas.microsoft.com/office/powerpoint/2010/main" xmlns="" val="426274220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5" name="TextBox 18"/>
          <p:cNvSpPr txBox="1">
            <a:spLocks noChangeArrowheads="1"/>
          </p:cNvSpPr>
          <p:nvPr/>
        </p:nvSpPr>
        <p:spPr bwMode="auto">
          <a:xfrm>
            <a:off x="1147763" y="388938"/>
            <a:ext cx="11256583"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smtClean="0">
                <a:latin typeface="微软雅黑" pitchFamily="34" charset="-122"/>
                <a:ea typeface="微软雅黑" pitchFamily="34" charset="-122"/>
              </a:rPr>
              <a:t>3.2.4</a:t>
            </a:r>
            <a:r>
              <a:rPr lang="zh-CN" altLang="en-US" sz="2000" dirty="0" smtClean="0">
                <a:latin typeface="微软雅黑" pitchFamily="34" charset="-122"/>
                <a:ea typeface="微软雅黑" pitchFamily="34" charset="-122"/>
              </a:rPr>
              <a:t>专项附加扣除在预扣预缴环节办理的流程和方法</a:t>
            </a:r>
            <a:r>
              <a:rPr lang="en-US" altLang="zh-CN" sz="2000" dirty="0" smtClean="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没有及时将扣除信息提供给单位</a:t>
            </a:r>
            <a:r>
              <a:rPr lang="zh-CN" altLang="en-US" sz="2000" dirty="0" smtClean="0">
                <a:solidFill>
                  <a:srgbClr val="FF0000"/>
                </a:solidFill>
                <a:latin typeface="微软雅黑" pitchFamily="34" charset="-122"/>
                <a:ea typeface="微软雅黑" pitchFamily="34" charset="-122"/>
              </a:rPr>
              <a:t>怎么办</a:t>
            </a:r>
            <a:endParaRPr lang="zh-CN" altLang="en-US" sz="2000" dirty="0">
              <a:solidFill>
                <a:srgbClr val="FF0000"/>
              </a:solidFill>
              <a:latin typeface="微软雅黑" pitchFamily="34" charset="-122"/>
              <a:ea typeface="微软雅黑" pitchFamily="34" charset="-122"/>
            </a:endParaRP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78526" y="1587760"/>
            <a:ext cx="2873112" cy="327119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矩形 2"/>
          <p:cNvSpPr/>
          <p:nvPr/>
        </p:nvSpPr>
        <p:spPr>
          <a:xfrm>
            <a:off x="2678527" y="5229200"/>
            <a:ext cx="3125665" cy="1200316"/>
          </a:xfrm>
          <a:prstGeom prst="rect">
            <a:avLst/>
          </a:prstGeom>
        </p:spPr>
        <p:txBody>
          <a:bodyPr wrap="square" lIns="91428" tIns="45714" rIns="91428" bIns="45714">
            <a:spAutoFit/>
          </a:bodyPr>
          <a:lstStyle/>
          <a:p>
            <a:r>
              <a:rPr lang="zh-CN" altLang="en-US" dirty="0" smtClean="0">
                <a:solidFill>
                  <a:schemeClr val="accent6">
                    <a:lumMod val="50000"/>
                  </a:schemeClr>
                </a:solidFill>
                <a:latin typeface="+mj-ea"/>
                <a:ea typeface="+mj-ea"/>
              </a:rPr>
              <a:t>扣缴单位预扣：</a:t>
            </a:r>
            <a:endParaRPr lang="en-US" altLang="zh-CN" dirty="0" smtClean="0">
              <a:solidFill>
                <a:schemeClr val="accent6">
                  <a:lumMod val="50000"/>
                </a:schemeClr>
              </a:solidFill>
              <a:latin typeface="+mj-ea"/>
              <a:ea typeface="+mj-ea"/>
            </a:endParaRPr>
          </a:p>
          <a:p>
            <a:r>
              <a:rPr lang="zh-CN" altLang="en-US" dirty="0" smtClean="0">
                <a:solidFill>
                  <a:schemeClr val="accent6">
                    <a:lumMod val="50000"/>
                  </a:schemeClr>
                </a:solidFill>
                <a:latin typeface="+mj-ea"/>
                <a:ea typeface="+mj-ea"/>
              </a:rPr>
              <a:t>在</a:t>
            </a:r>
            <a:r>
              <a:rPr lang="zh-CN" altLang="en-US" dirty="0">
                <a:solidFill>
                  <a:schemeClr val="accent6">
                    <a:lumMod val="50000"/>
                  </a:schemeClr>
                </a:solidFill>
                <a:latin typeface="+mj-ea"/>
                <a:ea typeface="+mj-ea"/>
              </a:rPr>
              <a:t>一个纳税年度内提供给扣缴单位在以后的月份发放工资时扣除</a:t>
            </a:r>
          </a:p>
        </p:txBody>
      </p:sp>
      <p:sp>
        <p:nvSpPr>
          <p:cNvPr id="26" name="矩形 25"/>
          <p:cNvSpPr/>
          <p:nvPr/>
        </p:nvSpPr>
        <p:spPr>
          <a:xfrm>
            <a:off x="7394525" y="5095552"/>
            <a:ext cx="3456384" cy="1200316"/>
          </a:xfrm>
          <a:prstGeom prst="rect">
            <a:avLst/>
          </a:prstGeom>
        </p:spPr>
        <p:txBody>
          <a:bodyPr wrap="square" lIns="91428" tIns="45714" rIns="91428" bIns="45714">
            <a:spAutoFit/>
          </a:bodyPr>
          <a:lstStyle/>
          <a:p>
            <a:r>
              <a:rPr lang="zh-CN" altLang="en-US" dirty="0" smtClean="0">
                <a:solidFill>
                  <a:schemeClr val="accent6">
                    <a:lumMod val="50000"/>
                  </a:schemeClr>
                </a:solidFill>
                <a:latin typeface="+mj-ea"/>
                <a:ea typeface="+mj-ea"/>
              </a:rPr>
              <a:t>自行办理汇算：</a:t>
            </a:r>
            <a:endParaRPr lang="en-US" altLang="zh-CN" dirty="0" smtClean="0">
              <a:solidFill>
                <a:schemeClr val="accent6">
                  <a:lumMod val="50000"/>
                </a:schemeClr>
              </a:solidFill>
              <a:latin typeface="+mj-ea"/>
              <a:ea typeface="+mj-ea"/>
            </a:endParaRPr>
          </a:p>
          <a:p>
            <a:r>
              <a:rPr lang="zh-CN" altLang="en-US" dirty="0">
                <a:solidFill>
                  <a:schemeClr val="accent6">
                    <a:lumMod val="50000"/>
                  </a:schemeClr>
                </a:solidFill>
                <a:latin typeface="+mj-ea"/>
                <a:ea typeface="+mj-ea"/>
              </a:rPr>
              <a:t>在次年</a:t>
            </a:r>
            <a:r>
              <a:rPr lang="en-US" altLang="zh-CN" dirty="0">
                <a:solidFill>
                  <a:schemeClr val="accent6">
                    <a:lumMod val="50000"/>
                  </a:schemeClr>
                </a:solidFill>
                <a:latin typeface="+mj-ea"/>
                <a:ea typeface="+mj-ea"/>
              </a:rPr>
              <a:t>3</a:t>
            </a:r>
            <a:r>
              <a:rPr lang="zh-CN" altLang="en-US" dirty="0">
                <a:solidFill>
                  <a:schemeClr val="accent6">
                    <a:lumMod val="50000"/>
                  </a:schemeClr>
                </a:solidFill>
                <a:latin typeface="+mj-ea"/>
                <a:ea typeface="+mj-ea"/>
              </a:rPr>
              <a:t>月</a:t>
            </a:r>
            <a:r>
              <a:rPr lang="en-US" altLang="zh-CN" dirty="0">
                <a:solidFill>
                  <a:schemeClr val="accent6">
                    <a:lumMod val="50000"/>
                  </a:schemeClr>
                </a:solidFill>
                <a:latin typeface="+mj-ea"/>
                <a:ea typeface="+mj-ea"/>
              </a:rPr>
              <a:t>1</a:t>
            </a:r>
            <a:r>
              <a:rPr lang="zh-CN" altLang="en-US" dirty="0">
                <a:solidFill>
                  <a:schemeClr val="accent6">
                    <a:lumMod val="50000"/>
                  </a:schemeClr>
                </a:solidFill>
                <a:latin typeface="+mj-ea"/>
                <a:ea typeface="+mj-ea"/>
              </a:rPr>
              <a:t>日至</a:t>
            </a:r>
            <a:r>
              <a:rPr lang="en-US" altLang="zh-CN" dirty="0">
                <a:solidFill>
                  <a:schemeClr val="accent6">
                    <a:lumMod val="50000"/>
                  </a:schemeClr>
                </a:solidFill>
                <a:latin typeface="+mj-ea"/>
                <a:ea typeface="+mj-ea"/>
              </a:rPr>
              <a:t>6</a:t>
            </a:r>
            <a:r>
              <a:rPr lang="zh-CN" altLang="en-US" dirty="0">
                <a:solidFill>
                  <a:schemeClr val="accent6">
                    <a:lumMod val="50000"/>
                  </a:schemeClr>
                </a:solidFill>
                <a:latin typeface="+mj-ea"/>
                <a:ea typeface="+mj-ea"/>
              </a:rPr>
              <a:t>月</a:t>
            </a:r>
            <a:r>
              <a:rPr lang="en-US" altLang="zh-CN" dirty="0">
                <a:solidFill>
                  <a:schemeClr val="accent6">
                    <a:lumMod val="50000"/>
                  </a:schemeClr>
                </a:solidFill>
                <a:latin typeface="+mj-ea"/>
                <a:ea typeface="+mj-ea"/>
              </a:rPr>
              <a:t>30</a:t>
            </a:r>
            <a:r>
              <a:rPr lang="zh-CN" altLang="en-US" dirty="0">
                <a:solidFill>
                  <a:schemeClr val="accent6">
                    <a:lumMod val="50000"/>
                  </a:schemeClr>
                </a:solidFill>
                <a:latin typeface="+mj-ea"/>
                <a:ea typeface="+mj-ea"/>
              </a:rPr>
              <a:t>日内，依法向汇算清缴地税务机关办理综合所得汇算清缴时申报扣除</a:t>
            </a:r>
          </a:p>
        </p:txBody>
      </p:sp>
      <p:sp>
        <p:nvSpPr>
          <p:cNvPr id="2" name="加号 1"/>
          <p:cNvSpPr/>
          <p:nvPr/>
        </p:nvSpPr>
        <p:spPr bwMode="auto">
          <a:xfrm>
            <a:off x="5666333" y="2564904"/>
            <a:ext cx="1374309" cy="1008112"/>
          </a:xfrm>
          <a:prstGeom prst="mathPlus">
            <a:avLst/>
          </a:prstGeom>
          <a:solidFill>
            <a:schemeClr val="accent6">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1" name="图片 10"/>
          <p:cNvPicPr>
            <a:picLocks noChangeAspect="1"/>
          </p:cNvPicPr>
          <p:nvPr/>
        </p:nvPicPr>
        <p:blipFill>
          <a:blip r:embed="rId4" cstate="print"/>
          <a:stretch>
            <a:fillRect/>
          </a:stretch>
        </p:blipFill>
        <p:spPr>
          <a:xfrm>
            <a:off x="7304645" y="1988840"/>
            <a:ext cx="1170000" cy="2542500"/>
          </a:xfrm>
          <a:prstGeom prst="rect">
            <a:avLst/>
          </a:prstGeom>
        </p:spPr>
      </p:pic>
    </p:spTree>
    <p:extLst>
      <p:ext uri="{BB962C8B-B14F-4D97-AF65-F5344CB8AC3E}">
        <p14:creationId xmlns:p14="http://schemas.microsoft.com/office/powerpoint/2010/main" xmlns="" val="22301826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txBox="1">
            <a:spLocks noChangeArrowheads="1"/>
          </p:cNvSpPr>
          <p:nvPr/>
        </p:nvSpPr>
        <p:spPr bwMode="auto">
          <a:xfrm>
            <a:off x="1033464" y="246063"/>
            <a:ext cx="1322387"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8" tIns="45714" rIns="91428" bIns="45714"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000" b="1" dirty="0">
                <a:solidFill>
                  <a:schemeClr val="tx2"/>
                </a:solidFill>
                <a:latin typeface="+mn-ea"/>
                <a:ea typeface="+mn-ea"/>
              </a:rPr>
              <a:t>目录</a:t>
            </a:r>
          </a:p>
        </p:txBody>
      </p:sp>
      <p:sp>
        <p:nvSpPr>
          <p:cNvPr id="7172" name="五边形 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latin typeface="华文中宋" pitchFamily="2" charset="-122"/>
              <a:ea typeface="华文中宋" pitchFamily="2" charset="-122"/>
            </a:endParaRPr>
          </a:p>
        </p:txBody>
      </p:sp>
      <p:sp>
        <p:nvSpPr>
          <p:cNvPr id="7173" name="燕尾形 8"/>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solidFill>
                <a:srgbClr val="0070C0"/>
              </a:solidFill>
              <a:latin typeface="华文中宋" pitchFamily="2" charset="-122"/>
              <a:ea typeface="华文中宋" pitchFamily="2" charset="-122"/>
            </a:endParaRPr>
          </a:p>
        </p:txBody>
      </p:sp>
      <p:grpSp>
        <p:nvGrpSpPr>
          <p:cNvPr id="105" name="Group 5"/>
          <p:cNvGrpSpPr/>
          <p:nvPr/>
        </p:nvGrpSpPr>
        <p:grpSpPr>
          <a:xfrm>
            <a:off x="9698780" y="1840457"/>
            <a:ext cx="1584177" cy="2234319"/>
            <a:chOff x="19386816" y="3680906"/>
            <a:chExt cx="3167119" cy="4468639"/>
          </a:xfrm>
        </p:grpSpPr>
        <p:sp>
          <p:nvSpPr>
            <p:cNvPr id="106" name="TextBox 105"/>
            <p:cNvSpPr txBox="1"/>
            <p:nvPr/>
          </p:nvSpPr>
          <p:spPr>
            <a:xfrm>
              <a:off x="19386816" y="6487587"/>
              <a:ext cx="3167119" cy="1661958"/>
            </a:xfrm>
            <a:prstGeom prst="rect">
              <a:avLst/>
            </a:prstGeom>
            <a:noFill/>
          </p:spPr>
          <p:txBody>
            <a:bodyPr wrap="square" lIns="91422" tIns="45711" rIns="91422" bIns="45711" rtlCol="0">
              <a:spAutoFit/>
            </a:bodyPr>
            <a:lstStyle/>
            <a:p>
              <a:pPr algn="ctr" defTabSz="914279" fontAlgn="auto">
                <a:spcBef>
                  <a:spcPts val="0"/>
                </a:spcBef>
                <a:spcAft>
                  <a:spcPts val="0"/>
                </a:spcAft>
              </a:pPr>
              <a:r>
                <a:rPr lang="zh-CN" altLang="en-US" sz="2400" kern="0" dirty="0">
                  <a:solidFill>
                    <a:schemeClr val="accent6">
                      <a:lumMod val="50000"/>
                    </a:schemeClr>
                  </a:solidFill>
                  <a:latin typeface="华文中宋" pitchFamily="2" charset="-122"/>
                  <a:ea typeface="华文中宋" pitchFamily="2" charset="-122"/>
                  <a:cs typeface="+mn-ea"/>
                  <a:sym typeface="+mn-lt"/>
                </a:rPr>
                <a:t>税务机关服务</a:t>
              </a:r>
              <a:endParaRPr lang="id-ID" sz="2400" kern="0" dirty="0">
                <a:solidFill>
                  <a:schemeClr val="accent6">
                    <a:lumMod val="50000"/>
                  </a:schemeClr>
                </a:solidFill>
                <a:latin typeface="华文中宋" pitchFamily="2" charset="-122"/>
                <a:ea typeface="华文中宋" pitchFamily="2" charset="-122"/>
                <a:cs typeface="+mn-ea"/>
                <a:sym typeface="+mn-lt"/>
              </a:endParaRPr>
            </a:p>
          </p:txBody>
        </p:sp>
        <p:grpSp>
          <p:nvGrpSpPr>
            <p:cNvPr id="108" name="Group 52"/>
            <p:cNvGrpSpPr/>
            <p:nvPr/>
          </p:nvGrpSpPr>
          <p:grpSpPr>
            <a:xfrm>
              <a:off x="19988808" y="3680906"/>
              <a:ext cx="2024537" cy="2054091"/>
              <a:chOff x="2285781" y="4847654"/>
              <a:chExt cx="952480" cy="966132"/>
            </a:xfrm>
          </p:grpSpPr>
          <p:sp>
            <p:nvSpPr>
              <p:cNvPr id="110" name="Oval 54"/>
              <p:cNvSpPr/>
              <p:nvPr/>
            </p:nvSpPr>
            <p:spPr bwMode="auto">
              <a:xfrm>
                <a:off x="2346028" y="4908765"/>
                <a:ext cx="840592" cy="852640"/>
              </a:xfrm>
              <a:prstGeom prst="ellipse">
                <a:avLst/>
              </a:prstGeom>
              <a:solidFill>
                <a:srgbClr val="525964"/>
              </a:solidFill>
              <a:ln w="3175" cap="flat" cmpd="sng" algn="ctr">
                <a:noFill/>
                <a:prstDash val="solid"/>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sp>
            <p:nvSpPr>
              <p:cNvPr id="111" name="Oval 55"/>
              <p:cNvSpPr/>
              <p:nvPr/>
            </p:nvSpPr>
            <p:spPr bwMode="auto">
              <a:xfrm>
                <a:off x="2285781" y="4847654"/>
                <a:ext cx="952480" cy="966132"/>
              </a:xfrm>
              <a:prstGeom prst="ellipse">
                <a:avLst/>
              </a:prstGeom>
              <a:solidFill>
                <a:srgbClr val="0070C0"/>
              </a:solidFill>
              <a:ln w="3175" cap="flat" cmpd="sng" algn="ctr">
                <a:solidFill>
                  <a:srgbClr val="445469">
                    <a:lumMod val="60000"/>
                    <a:lumOff val="40000"/>
                  </a:srgbClr>
                </a:solidFill>
                <a:prstDash val="sysDash"/>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grpSp>
        <p:sp>
          <p:nvSpPr>
            <p:cNvPr id="109" name="Freeform 11"/>
            <p:cNvSpPr>
              <a:spLocks noEditPoints="1"/>
            </p:cNvSpPr>
            <p:nvPr/>
          </p:nvSpPr>
          <p:spPr bwMode="auto">
            <a:xfrm>
              <a:off x="20683825" y="4346147"/>
              <a:ext cx="687475" cy="680111"/>
            </a:xfrm>
            <a:custGeom>
              <a:avLst/>
              <a:gdLst>
                <a:gd name="T0" fmla="*/ 876 w 906"/>
                <a:gd name="T1" fmla="*/ 793 h 896"/>
                <a:gd name="T2" fmla="*/ 616 w 906"/>
                <a:gd name="T3" fmla="*/ 690 h 896"/>
                <a:gd name="T4" fmla="*/ 723 w 906"/>
                <a:gd name="T5" fmla="*/ 461 h 896"/>
                <a:gd name="T6" fmla="*/ 652 w 906"/>
                <a:gd name="T7" fmla="*/ 95 h 896"/>
                <a:gd name="T8" fmla="*/ 453 w 906"/>
                <a:gd name="T9" fmla="*/ 0 h 896"/>
                <a:gd name="T10" fmla="*/ 254 w 906"/>
                <a:gd name="T11" fmla="*/ 95 h 896"/>
                <a:gd name="T12" fmla="*/ 183 w 906"/>
                <a:gd name="T13" fmla="*/ 461 h 896"/>
                <a:gd name="T14" fmla="*/ 290 w 906"/>
                <a:gd name="T15" fmla="*/ 690 h 896"/>
                <a:gd name="T16" fmla="*/ 30 w 906"/>
                <a:gd name="T17" fmla="*/ 793 h 896"/>
                <a:gd name="T18" fmla="*/ 7 w 906"/>
                <a:gd name="T19" fmla="*/ 856 h 896"/>
                <a:gd name="T20" fmla="*/ 61 w 906"/>
                <a:gd name="T21" fmla="*/ 896 h 896"/>
                <a:gd name="T22" fmla="*/ 845 w 906"/>
                <a:gd name="T23" fmla="*/ 896 h 896"/>
                <a:gd name="T24" fmla="*/ 899 w 906"/>
                <a:gd name="T25" fmla="*/ 856 h 896"/>
                <a:gd name="T26" fmla="*/ 876 w 906"/>
                <a:gd name="T27" fmla="*/ 793 h 896"/>
                <a:gd name="T28" fmla="*/ 572 w 906"/>
                <a:gd name="T29" fmla="*/ 655 h 896"/>
                <a:gd name="T30" fmla="*/ 563 w 906"/>
                <a:gd name="T31" fmla="*/ 667 h 896"/>
                <a:gd name="T32" fmla="*/ 343 w 906"/>
                <a:gd name="T33" fmla="*/ 667 h 896"/>
                <a:gd name="T34" fmla="*/ 334 w 906"/>
                <a:gd name="T35" fmla="*/ 655 h 896"/>
                <a:gd name="T36" fmla="*/ 234 w 906"/>
                <a:gd name="T37" fmla="*/ 301 h 896"/>
                <a:gd name="T38" fmla="*/ 453 w 906"/>
                <a:gd name="T39" fmla="*/ 56 h 896"/>
                <a:gd name="T40" fmla="*/ 672 w 906"/>
                <a:gd name="T41" fmla="*/ 301 h 896"/>
                <a:gd name="T42" fmla="*/ 572 w 906"/>
                <a:gd name="T43" fmla="*/ 655 h 896"/>
                <a:gd name="T44" fmla="*/ 61 w 906"/>
                <a:gd name="T45" fmla="*/ 840 h 896"/>
                <a:gd name="T46" fmla="*/ 301 w 906"/>
                <a:gd name="T47" fmla="*/ 745 h 896"/>
                <a:gd name="T48" fmla="*/ 371 w 906"/>
                <a:gd name="T49" fmla="*/ 730 h 896"/>
                <a:gd name="T50" fmla="*/ 453 w 906"/>
                <a:gd name="T51" fmla="*/ 756 h 896"/>
                <a:gd name="T52" fmla="*/ 535 w 906"/>
                <a:gd name="T53" fmla="*/ 730 h 896"/>
                <a:gd name="T54" fmla="*/ 605 w 906"/>
                <a:gd name="T55" fmla="*/ 745 h 896"/>
                <a:gd name="T56" fmla="*/ 845 w 906"/>
                <a:gd name="T57" fmla="*/ 840 h 896"/>
                <a:gd name="T58" fmla="*/ 61 w 906"/>
                <a:gd name="T59" fmla="*/ 84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6" h="896">
                  <a:moveTo>
                    <a:pt x="876" y="793"/>
                  </a:moveTo>
                  <a:cubicBezTo>
                    <a:pt x="870" y="790"/>
                    <a:pt x="768" y="723"/>
                    <a:pt x="616" y="690"/>
                  </a:cubicBezTo>
                  <a:cubicBezTo>
                    <a:pt x="672" y="619"/>
                    <a:pt x="708" y="524"/>
                    <a:pt x="723" y="461"/>
                  </a:cubicBezTo>
                  <a:cubicBezTo>
                    <a:pt x="744" y="374"/>
                    <a:pt x="736" y="202"/>
                    <a:pt x="652" y="95"/>
                  </a:cubicBezTo>
                  <a:cubicBezTo>
                    <a:pt x="603" y="33"/>
                    <a:pt x="534" y="0"/>
                    <a:pt x="453" y="0"/>
                  </a:cubicBezTo>
                  <a:cubicBezTo>
                    <a:pt x="372" y="0"/>
                    <a:pt x="303" y="33"/>
                    <a:pt x="254" y="95"/>
                  </a:cubicBezTo>
                  <a:cubicBezTo>
                    <a:pt x="170" y="202"/>
                    <a:pt x="162" y="374"/>
                    <a:pt x="183" y="461"/>
                  </a:cubicBezTo>
                  <a:cubicBezTo>
                    <a:pt x="198" y="524"/>
                    <a:pt x="234" y="619"/>
                    <a:pt x="290" y="690"/>
                  </a:cubicBezTo>
                  <a:cubicBezTo>
                    <a:pt x="138" y="723"/>
                    <a:pt x="36" y="790"/>
                    <a:pt x="30" y="793"/>
                  </a:cubicBezTo>
                  <a:cubicBezTo>
                    <a:pt x="9" y="807"/>
                    <a:pt x="0" y="833"/>
                    <a:pt x="7" y="856"/>
                  </a:cubicBezTo>
                  <a:cubicBezTo>
                    <a:pt x="15" y="880"/>
                    <a:pt x="36" y="896"/>
                    <a:pt x="61" y="896"/>
                  </a:cubicBezTo>
                  <a:cubicBezTo>
                    <a:pt x="845" y="896"/>
                    <a:pt x="845" y="896"/>
                    <a:pt x="845" y="896"/>
                  </a:cubicBezTo>
                  <a:cubicBezTo>
                    <a:pt x="870" y="896"/>
                    <a:pt x="891" y="880"/>
                    <a:pt x="899" y="856"/>
                  </a:cubicBezTo>
                  <a:cubicBezTo>
                    <a:pt x="906" y="833"/>
                    <a:pt x="897" y="807"/>
                    <a:pt x="876" y="793"/>
                  </a:cubicBezTo>
                  <a:close/>
                  <a:moveTo>
                    <a:pt x="572" y="655"/>
                  </a:moveTo>
                  <a:cubicBezTo>
                    <a:pt x="563" y="667"/>
                    <a:pt x="563" y="667"/>
                    <a:pt x="563" y="667"/>
                  </a:cubicBezTo>
                  <a:cubicBezTo>
                    <a:pt x="497" y="743"/>
                    <a:pt x="409" y="743"/>
                    <a:pt x="343" y="667"/>
                  </a:cubicBezTo>
                  <a:cubicBezTo>
                    <a:pt x="334" y="655"/>
                    <a:pt x="334" y="655"/>
                    <a:pt x="334" y="655"/>
                  </a:cubicBezTo>
                  <a:cubicBezTo>
                    <a:pt x="256" y="556"/>
                    <a:pt x="217" y="426"/>
                    <a:pt x="234" y="301"/>
                  </a:cubicBezTo>
                  <a:cubicBezTo>
                    <a:pt x="249" y="181"/>
                    <a:pt x="317" y="56"/>
                    <a:pt x="453" y="56"/>
                  </a:cubicBezTo>
                  <a:cubicBezTo>
                    <a:pt x="589" y="56"/>
                    <a:pt x="657" y="181"/>
                    <a:pt x="672" y="301"/>
                  </a:cubicBezTo>
                  <a:cubicBezTo>
                    <a:pt x="689" y="426"/>
                    <a:pt x="651" y="556"/>
                    <a:pt x="572" y="655"/>
                  </a:cubicBezTo>
                  <a:close/>
                  <a:moveTo>
                    <a:pt x="61" y="840"/>
                  </a:moveTo>
                  <a:cubicBezTo>
                    <a:pt x="65" y="837"/>
                    <a:pt x="160" y="775"/>
                    <a:pt x="301" y="745"/>
                  </a:cubicBezTo>
                  <a:cubicBezTo>
                    <a:pt x="371" y="730"/>
                    <a:pt x="371" y="730"/>
                    <a:pt x="371" y="730"/>
                  </a:cubicBezTo>
                  <a:cubicBezTo>
                    <a:pt x="396" y="746"/>
                    <a:pt x="423" y="756"/>
                    <a:pt x="453" y="756"/>
                  </a:cubicBezTo>
                  <a:cubicBezTo>
                    <a:pt x="483" y="756"/>
                    <a:pt x="510" y="746"/>
                    <a:pt x="535" y="730"/>
                  </a:cubicBezTo>
                  <a:cubicBezTo>
                    <a:pt x="605" y="745"/>
                    <a:pt x="605" y="745"/>
                    <a:pt x="605" y="745"/>
                  </a:cubicBezTo>
                  <a:cubicBezTo>
                    <a:pt x="745" y="775"/>
                    <a:pt x="840" y="836"/>
                    <a:pt x="845" y="840"/>
                  </a:cubicBezTo>
                  <a:lnTo>
                    <a:pt x="61" y="840"/>
                  </a:lnTo>
                  <a:close/>
                </a:path>
              </a:pathLst>
            </a:custGeom>
            <a:solidFill>
              <a:sysClr val="window" lastClr="FFFFFF"/>
            </a:solidFill>
            <a:ln>
              <a:noFill/>
            </a:ln>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grpSp>
      <p:grpSp>
        <p:nvGrpSpPr>
          <p:cNvPr id="112" name="Group 4"/>
          <p:cNvGrpSpPr/>
          <p:nvPr/>
        </p:nvGrpSpPr>
        <p:grpSpPr>
          <a:xfrm>
            <a:off x="7538541" y="1829813"/>
            <a:ext cx="1512167" cy="2244962"/>
            <a:chOff x="15068019" y="3659626"/>
            <a:chExt cx="3023154" cy="4489919"/>
          </a:xfrm>
        </p:grpSpPr>
        <p:sp>
          <p:nvSpPr>
            <p:cNvPr id="113" name="TextBox 112"/>
            <p:cNvSpPr txBox="1"/>
            <p:nvPr/>
          </p:nvSpPr>
          <p:spPr>
            <a:xfrm>
              <a:off x="15068019" y="6487589"/>
              <a:ext cx="3023154" cy="1661956"/>
            </a:xfrm>
            <a:prstGeom prst="rect">
              <a:avLst/>
            </a:prstGeom>
            <a:noFill/>
          </p:spPr>
          <p:txBody>
            <a:bodyPr wrap="square" lIns="91422" tIns="45711" rIns="91422" bIns="45711" rtlCol="0">
              <a:spAutoFit/>
            </a:bodyPr>
            <a:lstStyle/>
            <a:p>
              <a:pPr algn="ctr" defTabSz="914279" fontAlgn="auto">
                <a:spcBef>
                  <a:spcPts val="0"/>
                </a:spcBef>
                <a:spcAft>
                  <a:spcPts val="0"/>
                </a:spcAft>
              </a:pPr>
              <a:r>
                <a:rPr lang="zh-CN" altLang="en-US" sz="2400" kern="0" dirty="0">
                  <a:solidFill>
                    <a:schemeClr val="accent6">
                      <a:lumMod val="50000"/>
                    </a:schemeClr>
                  </a:solidFill>
                  <a:latin typeface="华文中宋" pitchFamily="2" charset="-122"/>
                  <a:ea typeface="华文中宋" pitchFamily="2" charset="-122"/>
                  <a:cs typeface="+mn-ea"/>
                  <a:sym typeface="+mn-lt"/>
                </a:rPr>
                <a:t>年度汇算清缴</a:t>
              </a:r>
              <a:endParaRPr lang="id-ID" sz="2400" kern="0" dirty="0">
                <a:solidFill>
                  <a:schemeClr val="accent6">
                    <a:lumMod val="50000"/>
                  </a:schemeClr>
                </a:solidFill>
                <a:latin typeface="华文中宋" pitchFamily="2" charset="-122"/>
                <a:ea typeface="华文中宋" pitchFamily="2" charset="-122"/>
                <a:cs typeface="+mn-ea"/>
                <a:sym typeface="+mn-lt"/>
              </a:endParaRPr>
            </a:p>
          </p:txBody>
        </p:sp>
        <p:grpSp>
          <p:nvGrpSpPr>
            <p:cNvPr id="115" name="Group 43"/>
            <p:cNvGrpSpPr/>
            <p:nvPr/>
          </p:nvGrpSpPr>
          <p:grpSpPr>
            <a:xfrm>
              <a:off x="15541337" y="3659626"/>
              <a:ext cx="2024539" cy="2054091"/>
              <a:chOff x="2285778" y="4847655"/>
              <a:chExt cx="952481" cy="966132"/>
            </a:xfrm>
          </p:grpSpPr>
          <p:sp>
            <p:nvSpPr>
              <p:cNvPr id="125" name="Oval 44"/>
              <p:cNvSpPr/>
              <p:nvPr/>
            </p:nvSpPr>
            <p:spPr bwMode="auto">
              <a:xfrm>
                <a:off x="2346028" y="4908764"/>
                <a:ext cx="840592" cy="852640"/>
              </a:xfrm>
              <a:prstGeom prst="ellipse">
                <a:avLst/>
              </a:prstGeom>
              <a:solidFill>
                <a:srgbClr val="E43D53"/>
              </a:solidFill>
              <a:ln w="3175" cap="flat" cmpd="sng" algn="ctr">
                <a:noFill/>
                <a:prstDash val="solid"/>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sp>
            <p:nvSpPr>
              <p:cNvPr id="126" name="Oval 45"/>
              <p:cNvSpPr/>
              <p:nvPr/>
            </p:nvSpPr>
            <p:spPr bwMode="auto">
              <a:xfrm>
                <a:off x="2285778" y="4847655"/>
                <a:ext cx="952481" cy="966132"/>
              </a:xfrm>
              <a:prstGeom prst="ellipse">
                <a:avLst/>
              </a:prstGeom>
              <a:solidFill>
                <a:srgbClr val="FF0000"/>
              </a:solidFill>
              <a:ln w="3175" cap="flat" cmpd="sng" algn="ctr">
                <a:solidFill>
                  <a:srgbClr val="445469">
                    <a:lumMod val="60000"/>
                    <a:lumOff val="40000"/>
                  </a:srgbClr>
                </a:solidFill>
                <a:prstDash val="sysDash"/>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grpSp>
        <p:grpSp>
          <p:nvGrpSpPr>
            <p:cNvPr id="116" name="Group 105"/>
            <p:cNvGrpSpPr/>
            <p:nvPr/>
          </p:nvGrpSpPr>
          <p:grpSpPr>
            <a:xfrm>
              <a:off x="16269332" y="4243243"/>
              <a:ext cx="598317" cy="796113"/>
              <a:chOff x="7913688" y="-280988"/>
              <a:chExt cx="1733550" cy="2306638"/>
            </a:xfrm>
            <a:solidFill>
              <a:sysClr val="window" lastClr="FFFFFF"/>
            </a:solidFill>
          </p:grpSpPr>
          <p:sp>
            <p:nvSpPr>
              <p:cNvPr id="117" name="Freeform 29"/>
              <p:cNvSpPr>
                <a:spLocks/>
              </p:cNvSpPr>
              <p:nvPr/>
            </p:nvSpPr>
            <p:spPr bwMode="auto">
              <a:xfrm>
                <a:off x="8215313" y="1317625"/>
                <a:ext cx="1155700" cy="71438"/>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18" name="Freeform 30"/>
              <p:cNvSpPr>
                <a:spLocks/>
              </p:cNvSpPr>
              <p:nvPr/>
            </p:nvSpPr>
            <p:spPr bwMode="auto">
              <a:xfrm>
                <a:off x="8215313" y="1535112"/>
                <a:ext cx="1155700" cy="71438"/>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19" name="Freeform 31"/>
              <p:cNvSpPr>
                <a:spLocks noEditPoints="1"/>
              </p:cNvSpPr>
              <p:nvPr/>
            </p:nvSpPr>
            <p:spPr bwMode="auto">
              <a:xfrm>
                <a:off x="7913688" y="-280988"/>
                <a:ext cx="1733550" cy="2306638"/>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20" name="Freeform 32"/>
              <p:cNvSpPr>
                <a:spLocks/>
              </p:cNvSpPr>
              <p:nvPr/>
            </p:nvSpPr>
            <p:spPr bwMode="auto">
              <a:xfrm>
                <a:off x="8199438" y="77787"/>
                <a:ext cx="725488" cy="146050"/>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21" name="Freeform 33"/>
              <p:cNvSpPr>
                <a:spLocks/>
              </p:cNvSpPr>
              <p:nvPr/>
            </p:nvSpPr>
            <p:spPr bwMode="auto">
              <a:xfrm>
                <a:off x="8199438" y="438150"/>
                <a:ext cx="725488" cy="73025"/>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22" name="Freeform 34"/>
              <p:cNvSpPr>
                <a:spLocks/>
              </p:cNvSpPr>
              <p:nvPr/>
            </p:nvSpPr>
            <p:spPr bwMode="auto">
              <a:xfrm>
                <a:off x="8199438" y="657225"/>
                <a:ext cx="1160463" cy="71438"/>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23" name="Freeform 35"/>
              <p:cNvSpPr>
                <a:spLocks/>
              </p:cNvSpPr>
              <p:nvPr/>
            </p:nvSpPr>
            <p:spPr bwMode="auto">
              <a:xfrm>
                <a:off x="8199438" y="1087437"/>
                <a:ext cx="1160463" cy="74613"/>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24" name="Freeform 36"/>
              <p:cNvSpPr>
                <a:spLocks/>
              </p:cNvSpPr>
              <p:nvPr/>
            </p:nvSpPr>
            <p:spPr bwMode="auto">
              <a:xfrm>
                <a:off x="8199438" y="871537"/>
                <a:ext cx="1089025" cy="73025"/>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grpSp>
      </p:grpSp>
      <p:grpSp>
        <p:nvGrpSpPr>
          <p:cNvPr id="127" name="Group 1"/>
          <p:cNvGrpSpPr/>
          <p:nvPr/>
        </p:nvGrpSpPr>
        <p:grpSpPr>
          <a:xfrm>
            <a:off x="566738" y="1828671"/>
            <a:ext cx="2075259" cy="2228537"/>
            <a:chOff x="1129852" y="3657337"/>
            <a:chExt cx="4148899" cy="4457071"/>
          </a:xfrm>
        </p:grpSpPr>
        <p:sp>
          <p:nvSpPr>
            <p:cNvPr id="128" name="TextBox 127"/>
            <p:cNvSpPr txBox="1"/>
            <p:nvPr/>
          </p:nvSpPr>
          <p:spPr>
            <a:xfrm>
              <a:off x="1129852" y="6452451"/>
              <a:ext cx="4148899" cy="1661957"/>
            </a:xfrm>
            <a:prstGeom prst="rect">
              <a:avLst/>
            </a:prstGeom>
            <a:noFill/>
          </p:spPr>
          <p:txBody>
            <a:bodyPr wrap="square" lIns="91422" tIns="45711" rIns="91422" bIns="45711" rtlCol="0">
              <a:spAutoFit/>
            </a:bodyPr>
            <a:lstStyle/>
            <a:p>
              <a:pPr algn="ctr" defTabSz="914279" fontAlgn="auto">
                <a:spcBef>
                  <a:spcPts val="0"/>
                </a:spcBef>
                <a:spcAft>
                  <a:spcPts val="0"/>
                </a:spcAft>
              </a:pPr>
              <a:r>
                <a:rPr lang="zh-CN" altLang="en-US" sz="2400" kern="0" dirty="0" smtClean="0">
                  <a:solidFill>
                    <a:schemeClr val="accent6">
                      <a:lumMod val="50000"/>
                    </a:schemeClr>
                  </a:solidFill>
                  <a:latin typeface="华文中宋" pitchFamily="2" charset="-122"/>
                  <a:ea typeface="华文中宋" pitchFamily="2" charset="-122"/>
                  <a:cs typeface="+mn-ea"/>
                  <a:sym typeface="+mn-lt"/>
                </a:rPr>
                <a:t>自然人</a:t>
              </a:r>
              <a:endParaRPr lang="en-US" altLang="zh-CN" sz="2400" kern="0" dirty="0" smtClean="0">
                <a:solidFill>
                  <a:schemeClr val="accent6">
                    <a:lumMod val="50000"/>
                  </a:schemeClr>
                </a:solidFill>
                <a:latin typeface="华文中宋" pitchFamily="2" charset="-122"/>
                <a:ea typeface="华文中宋" pitchFamily="2" charset="-122"/>
                <a:cs typeface="+mn-ea"/>
                <a:sym typeface="+mn-lt"/>
              </a:endParaRPr>
            </a:p>
            <a:p>
              <a:pPr algn="ctr" defTabSz="914279" fontAlgn="auto">
                <a:spcBef>
                  <a:spcPts val="0"/>
                </a:spcBef>
                <a:spcAft>
                  <a:spcPts val="0"/>
                </a:spcAft>
              </a:pPr>
              <a:r>
                <a:rPr lang="zh-CN" altLang="en-US" sz="2400" kern="0" dirty="0" smtClean="0">
                  <a:solidFill>
                    <a:schemeClr val="accent6">
                      <a:lumMod val="50000"/>
                    </a:schemeClr>
                  </a:solidFill>
                  <a:latin typeface="华文中宋" pitchFamily="2" charset="-122"/>
                  <a:ea typeface="华文中宋" pitchFamily="2" charset="-122"/>
                  <a:cs typeface="+mn-ea"/>
                  <a:sym typeface="+mn-lt"/>
                </a:rPr>
                <a:t>纳税人</a:t>
              </a:r>
              <a:r>
                <a:rPr lang="zh-CN" altLang="en-US" sz="2400" kern="0" dirty="0">
                  <a:solidFill>
                    <a:schemeClr val="accent6">
                      <a:lumMod val="50000"/>
                    </a:schemeClr>
                  </a:solidFill>
                  <a:latin typeface="华文中宋" pitchFamily="2" charset="-122"/>
                  <a:ea typeface="华文中宋" pitchFamily="2" charset="-122"/>
                  <a:cs typeface="+mn-ea"/>
                  <a:sym typeface="+mn-lt"/>
                </a:rPr>
                <a:t>识别号</a:t>
              </a:r>
              <a:endParaRPr lang="id-ID" sz="2400" kern="0" dirty="0">
                <a:solidFill>
                  <a:schemeClr val="accent6">
                    <a:lumMod val="50000"/>
                  </a:schemeClr>
                </a:solidFill>
                <a:latin typeface="华文中宋" pitchFamily="2" charset="-122"/>
                <a:ea typeface="华文中宋" pitchFamily="2" charset="-122"/>
                <a:cs typeface="+mn-ea"/>
                <a:sym typeface="+mn-lt"/>
              </a:endParaRPr>
            </a:p>
          </p:txBody>
        </p:sp>
        <p:grpSp>
          <p:nvGrpSpPr>
            <p:cNvPr id="130" name="Group 49"/>
            <p:cNvGrpSpPr/>
            <p:nvPr/>
          </p:nvGrpSpPr>
          <p:grpSpPr>
            <a:xfrm>
              <a:off x="2391718" y="3657337"/>
              <a:ext cx="2024537" cy="2054091"/>
              <a:chOff x="2285781" y="4847654"/>
              <a:chExt cx="952480" cy="966132"/>
            </a:xfrm>
          </p:grpSpPr>
          <p:sp>
            <p:nvSpPr>
              <p:cNvPr id="132" name="Oval 50"/>
              <p:cNvSpPr/>
              <p:nvPr/>
            </p:nvSpPr>
            <p:spPr bwMode="auto">
              <a:xfrm>
                <a:off x="2346028" y="4908764"/>
                <a:ext cx="840592" cy="852640"/>
              </a:xfrm>
              <a:prstGeom prst="ellipse">
                <a:avLst/>
              </a:prstGeom>
              <a:solidFill>
                <a:srgbClr val="44C69E"/>
              </a:solidFill>
              <a:ln w="3175" cap="flat" cmpd="sng" algn="ctr">
                <a:noFill/>
                <a:prstDash val="solid"/>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sp>
            <p:nvSpPr>
              <p:cNvPr id="133" name="Oval 51"/>
              <p:cNvSpPr/>
              <p:nvPr/>
            </p:nvSpPr>
            <p:spPr bwMode="auto">
              <a:xfrm>
                <a:off x="2285781" y="4847654"/>
                <a:ext cx="952480" cy="966132"/>
              </a:xfrm>
              <a:prstGeom prst="ellipse">
                <a:avLst/>
              </a:prstGeom>
              <a:noFill/>
              <a:ln w="3175" cap="flat" cmpd="sng" algn="ctr">
                <a:solidFill>
                  <a:srgbClr val="445469">
                    <a:lumMod val="60000"/>
                    <a:lumOff val="40000"/>
                  </a:srgbClr>
                </a:solidFill>
                <a:prstDash val="sysDash"/>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grpSp>
        <p:sp>
          <p:nvSpPr>
            <p:cNvPr id="131" name="Freeform 21"/>
            <p:cNvSpPr>
              <a:spLocks noEditPoints="1"/>
            </p:cNvSpPr>
            <p:nvPr/>
          </p:nvSpPr>
          <p:spPr bwMode="auto">
            <a:xfrm>
              <a:off x="3024594" y="4275755"/>
              <a:ext cx="794665" cy="794889"/>
            </a:xfrm>
            <a:custGeom>
              <a:avLst/>
              <a:gdLst>
                <a:gd name="T0" fmla="*/ 1331 w 1500"/>
                <a:gd name="T1" fmla="*/ 338 h 1500"/>
                <a:gd name="T2" fmla="*/ 1312 w 1500"/>
                <a:gd name="T3" fmla="*/ 94 h 1500"/>
                <a:gd name="T4" fmla="*/ 281 w 1500"/>
                <a:gd name="T5" fmla="*/ 0 h 1500"/>
                <a:gd name="T6" fmla="*/ 187 w 1500"/>
                <a:gd name="T7" fmla="*/ 318 h 1500"/>
                <a:gd name="T8" fmla="*/ 28 w 1500"/>
                <a:gd name="T9" fmla="*/ 525 h 1500"/>
                <a:gd name="T10" fmla="*/ 0 w 1500"/>
                <a:gd name="T11" fmla="*/ 656 h 1500"/>
                <a:gd name="T12" fmla="*/ 141 w 1500"/>
                <a:gd name="T13" fmla="*/ 797 h 1500"/>
                <a:gd name="T14" fmla="*/ 234 w 1500"/>
                <a:gd name="T15" fmla="*/ 1500 h 1500"/>
                <a:gd name="T16" fmla="*/ 1359 w 1500"/>
                <a:gd name="T17" fmla="*/ 1406 h 1500"/>
                <a:gd name="T18" fmla="*/ 1359 w 1500"/>
                <a:gd name="T19" fmla="*/ 797 h 1500"/>
                <a:gd name="T20" fmla="*/ 1500 w 1500"/>
                <a:gd name="T21" fmla="*/ 609 h 1500"/>
                <a:gd name="T22" fmla="*/ 1219 w 1500"/>
                <a:gd name="T23" fmla="*/ 94 h 1500"/>
                <a:gd name="T24" fmla="*/ 281 w 1500"/>
                <a:gd name="T25" fmla="*/ 281 h 1500"/>
                <a:gd name="T26" fmla="*/ 281 w 1500"/>
                <a:gd name="T27" fmla="*/ 94 h 1500"/>
                <a:gd name="T28" fmla="*/ 478 w 1500"/>
                <a:gd name="T29" fmla="*/ 703 h 1500"/>
                <a:gd name="T30" fmla="*/ 469 w 1500"/>
                <a:gd name="T31" fmla="*/ 375 h 1500"/>
                <a:gd name="T32" fmla="*/ 478 w 1500"/>
                <a:gd name="T33" fmla="*/ 703 h 1500"/>
                <a:gd name="T34" fmla="*/ 727 w 1500"/>
                <a:gd name="T35" fmla="*/ 375 h 1500"/>
                <a:gd name="T36" fmla="*/ 527 w 1500"/>
                <a:gd name="T37" fmla="*/ 703 h 1500"/>
                <a:gd name="T38" fmla="*/ 773 w 1500"/>
                <a:gd name="T39" fmla="*/ 375 h 1500"/>
                <a:gd name="T40" fmla="*/ 973 w 1500"/>
                <a:gd name="T41" fmla="*/ 703 h 1500"/>
                <a:gd name="T42" fmla="*/ 773 w 1500"/>
                <a:gd name="T43" fmla="*/ 375 h 1500"/>
                <a:gd name="T44" fmla="*/ 1031 w 1500"/>
                <a:gd name="T45" fmla="*/ 375 h 1500"/>
                <a:gd name="T46" fmla="*/ 1022 w 1500"/>
                <a:gd name="T47" fmla="*/ 703 h 1500"/>
                <a:gd name="T48" fmla="*/ 94 w 1500"/>
                <a:gd name="T49" fmla="*/ 656 h 1500"/>
                <a:gd name="T50" fmla="*/ 103 w 1500"/>
                <a:gd name="T51" fmla="*/ 581 h 1500"/>
                <a:gd name="T52" fmla="*/ 281 w 1500"/>
                <a:gd name="T53" fmla="*/ 375 h 1500"/>
                <a:gd name="T54" fmla="*/ 227 w 1500"/>
                <a:gd name="T55" fmla="*/ 703 h 1500"/>
                <a:gd name="T56" fmla="*/ 94 w 1500"/>
                <a:gd name="T57" fmla="*/ 656 h 1500"/>
                <a:gd name="T58" fmla="*/ 586 w 1500"/>
                <a:gd name="T59" fmla="*/ 1406 h 1500"/>
                <a:gd name="T60" fmla="*/ 937 w 1500"/>
                <a:gd name="T61" fmla="*/ 938 h 1500"/>
                <a:gd name="T62" fmla="*/ 1266 w 1500"/>
                <a:gd name="T63" fmla="*/ 1406 h 1500"/>
                <a:gd name="T64" fmla="*/ 984 w 1500"/>
                <a:gd name="T65" fmla="*/ 938 h 1500"/>
                <a:gd name="T66" fmla="*/ 586 w 1500"/>
                <a:gd name="T67" fmla="*/ 891 h 1500"/>
                <a:gd name="T68" fmla="*/ 539 w 1500"/>
                <a:gd name="T69" fmla="*/ 1406 h 1500"/>
                <a:gd name="T70" fmla="*/ 234 w 1500"/>
                <a:gd name="T71" fmla="*/ 797 h 1500"/>
                <a:gd name="T72" fmla="*/ 1266 w 1500"/>
                <a:gd name="T73" fmla="*/ 1406 h 1500"/>
                <a:gd name="T74" fmla="*/ 1359 w 1500"/>
                <a:gd name="T75" fmla="*/ 703 h 1500"/>
                <a:gd name="T76" fmla="*/ 1085 w 1500"/>
                <a:gd name="T77" fmla="*/ 375 h 1500"/>
                <a:gd name="T78" fmla="*/ 1219 w 1500"/>
                <a:gd name="T79" fmla="*/ 375 h 1500"/>
                <a:gd name="T80" fmla="*/ 1397 w 1500"/>
                <a:gd name="T81" fmla="*/ 581 h 1500"/>
                <a:gd name="T82" fmla="*/ 1406 w 1500"/>
                <a:gd name="T83" fmla="*/ 656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00" h="1500">
                  <a:moveTo>
                    <a:pt x="1472" y="525"/>
                  </a:moveTo>
                  <a:cubicBezTo>
                    <a:pt x="1331" y="338"/>
                    <a:pt x="1331" y="338"/>
                    <a:pt x="1331" y="338"/>
                  </a:cubicBezTo>
                  <a:cubicBezTo>
                    <a:pt x="1326" y="330"/>
                    <a:pt x="1319" y="324"/>
                    <a:pt x="1312" y="318"/>
                  </a:cubicBezTo>
                  <a:cubicBezTo>
                    <a:pt x="1312" y="94"/>
                    <a:pt x="1312" y="94"/>
                    <a:pt x="1312" y="94"/>
                  </a:cubicBezTo>
                  <a:cubicBezTo>
                    <a:pt x="1312" y="42"/>
                    <a:pt x="1271" y="0"/>
                    <a:pt x="1219" y="0"/>
                  </a:cubicBezTo>
                  <a:cubicBezTo>
                    <a:pt x="281" y="0"/>
                    <a:pt x="281" y="0"/>
                    <a:pt x="281" y="0"/>
                  </a:cubicBezTo>
                  <a:cubicBezTo>
                    <a:pt x="229" y="0"/>
                    <a:pt x="187" y="42"/>
                    <a:pt x="187" y="94"/>
                  </a:cubicBezTo>
                  <a:cubicBezTo>
                    <a:pt x="187" y="318"/>
                    <a:pt x="187" y="318"/>
                    <a:pt x="187" y="318"/>
                  </a:cubicBezTo>
                  <a:cubicBezTo>
                    <a:pt x="181" y="324"/>
                    <a:pt x="174" y="330"/>
                    <a:pt x="169" y="338"/>
                  </a:cubicBezTo>
                  <a:cubicBezTo>
                    <a:pt x="28" y="525"/>
                    <a:pt x="28" y="525"/>
                    <a:pt x="28" y="525"/>
                  </a:cubicBezTo>
                  <a:cubicBezTo>
                    <a:pt x="10" y="549"/>
                    <a:pt x="0" y="579"/>
                    <a:pt x="0" y="609"/>
                  </a:cubicBezTo>
                  <a:cubicBezTo>
                    <a:pt x="0" y="656"/>
                    <a:pt x="0" y="656"/>
                    <a:pt x="0" y="656"/>
                  </a:cubicBezTo>
                  <a:cubicBezTo>
                    <a:pt x="0" y="734"/>
                    <a:pt x="63" y="797"/>
                    <a:pt x="141" y="797"/>
                  </a:cubicBezTo>
                  <a:cubicBezTo>
                    <a:pt x="141" y="797"/>
                    <a:pt x="141" y="797"/>
                    <a:pt x="141" y="797"/>
                  </a:cubicBezTo>
                  <a:cubicBezTo>
                    <a:pt x="141" y="1406"/>
                    <a:pt x="141" y="1406"/>
                    <a:pt x="141" y="1406"/>
                  </a:cubicBezTo>
                  <a:cubicBezTo>
                    <a:pt x="141" y="1458"/>
                    <a:pt x="183" y="1500"/>
                    <a:pt x="234" y="1500"/>
                  </a:cubicBezTo>
                  <a:cubicBezTo>
                    <a:pt x="1266" y="1500"/>
                    <a:pt x="1266" y="1500"/>
                    <a:pt x="1266" y="1500"/>
                  </a:cubicBezTo>
                  <a:cubicBezTo>
                    <a:pt x="1317" y="1500"/>
                    <a:pt x="1359" y="1458"/>
                    <a:pt x="1359" y="1406"/>
                  </a:cubicBezTo>
                  <a:cubicBezTo>
                    <a:pt x="1359" y="797"/>
                    <a:pt x="1359" y="797"/>
                    <a:pt x="1359" y="797"/>
                  </a:cubicBezTo>
                  <a:cubicBezTo>
                    <a:pt x="1359" y="797"/>
                    <a:pt x="1359" y="797"/>
                    <a:pt x="1359" y="797"/>
                  </a:cubicBezTo>
                  <a:cubicBezTo>
                    <a:pt x="1437" y="797"/>
                    <a:pt x="1500" y="734"/>
                    <a:pt x="1500" y="656"/>
                  </a:cubicBezTo>
                  <a:cubicBezTo>
                    <a:pt x="1500" y="609"/>
                    <a:pt x="1500" y="609"/>
                    <a:pt x="1500" y="609"/>
                  </a:cubicBezTo>
                  <a:cubicBezTo>
                    <a:pt x="1500" y="579"/>
                    <a:pt x="1490" y="549"/>
                    <a:pt x="1472" y="525"/>
                  </a:cubicBezTo>
                  <a:close/>
                  <a:moveTo>
                    <a:pt x="1219" y="94"/>
                  </a:moveTo>
                  <a:cubicBezTo>
                    <a:pt x="1219" y="281"/>
                    <a:pt x="1219" y="281"/>
                    <a:pt x="1219" y="281"/>
                  </a:cubicBezTo>
                  <a:cubicBezTo>
                    <a:pt x="281" y="281"/>
                    <a:pt x="281" y="281"/>
                    <a:pt x="281" y="281"/>
                  </a:cubicBezTo>
                  <a:cubicBezTo>
                    <a:pt x="281" y="281"/>
                    <a:pt x="281" y="281"/>
                    <a:pt x="281" y="281"/>
                  </a:cubicBezTo>
                  <a:cubicBezTo>
                    <a:pt x="281" y="94"/>
                    <a:pt x="281" y="94"/>
                    <a:pt x="281" y="94"/>
                  </a:cubicBezTo>
                  <a:lnTo>
                    <a:pt x="1219" y="94"/>
                  </a:lnTo>
                  <a:close/>
                  <a:moveTo>
                    <a:pt x="478" y="703"/>
                  </a:moveTo>
                  <a:cubicBezTo>
                    <a:pt x="281" y="703"/>
                    <a:pt x="281" y="703"/>
                    <a:pt x="281" y="703"/>
                  </a:cubicBezTo>
                  <a:cubicBezTo>
                    <a:pt x="469" y="375"/>
                    <a:pt x="469" y="375"/>
                    <a:pt x="469" y="375"/>
                  </a:cubicBezTo>
                  <a:cubicBezTo>
                    <a:pt x="572" y="375"/>
                    <a:pt x="572" y="375"/>
                    <a:pt x="572" y="375"/>
                  </a:cubicBezTo>
                  <a:lnTo>
                    <a:pt x="478" y="703"/>
                  </a:lnTo>
                  <a:close/>
                  <a:moveTo>
                    <a:pt x="620" y="375"/>
                  </a:moveTo>
                  <a:cubicBezTo>
                    <a:pt x="727" y="375"/>
                    <a:pt x="727" y="375"/>
                    <a:pt x="727" y="375"/>
                  </a:cubicBezTo>
                  <a:cubicBezTo>
                    <a:pt x="727" y="703"/>
                    <a:pt x="727" y="703"/>
                    <a:pt x="727" y="703"/>
                  </a:cubicBezTo>
                  <a:cubicBezTo>
                    <a:pt x="527" y="703"/>
                    <a:pt x="527" y="703"/>
                    <a:pt x="527" y="703"/>
                  </a:cubicBezTo>
                  <a:lnTo>
                    <a:pt x="620" y="375"/>
                  </a:lnTo>
                  <a:close/>
                  <a:moveTo>
                    <a:pt x="773" y="375"/>
                  </a:moveTo>
                  <a:cubicBezTo>
                    <a:pt x="880" y="375"/>
                    <a:pt x="880" y="375"/>
                    <a:pt x="880" y="375"/>
                  </a:cubicBezTo>
                  <a:cubicBezTo>
                    <a:pt x="973" y="703"/>
                    <a:pt x="973" y="703"/>
                    <a:pt x="973" y="703"/>
                  </a:cubicBezTo>
                  <a:cubicBezTo>
                    <a:pt x="773" y="703"/>
                    <a:pt x="773" y="703"/>
                    <a:pt x="773" y="703"/>
                  </a:cubicBezTo>
                  <a:lnTo>
                    <a:pt x="773" y="375"/>
                  </a:lnTo>
                  <a:close/>
                  <a:moveTo>
                    <a:pt x="928" y="375"/>
                  </a:moveTo>
                  <a:cubicBezTo>
                    <a:pt x="1031" y="375"/>
                    <a:pt x="1031" y="375"/>
                    <a:pt x="1031" y="375"/>
                  </a:cubicBezTo>
                  <a:cubicBezTo>
                    <a:pt x="1219" y="703"/>
                    <a:pt x="1219" y="703"/>
                    <a:pt x="1219" y="703"/>
                  </a:cubicBezTo>
                  <a:cubicBezTo>
                    <a:pt x="1022" y="703"/>
                    <a:pt x="1022" y="703"/>
                    <a:pt x="1022" y="703"/>
                  </a:cubicBezTo>
                  <a:lnTo>
                    <a:pt x="928" y="375"/>
                  </a:lnTo>
                  <a:close/>
                  <a:moveTo>
                    <a:pt x="94" y="656"/>
                  </a:moveTo>
                  <a:cubicBezTo>
                    <a:pt x="94" y="609"/>
                    <a:pt x="94" y="609"/>
                    <a:pt x="94" y="609"/>
                  </a:cubicBezTo>
                  <a:cubicBezTo>
                    <a:pt x="94" y="599"/>
                    <a:pt x="97" y="589"/>
                    <a:pt x="103" y="581"/>
                  </a:cubicBezTo>
                  <a:cubicBezTo>
                    <a:pt x="244" y="394"/>
                    <a:pt x="244" y="394"/>
                    <a:pt x="244" y="394"/>
                  </a:cubicBezTo>
                  <a:cubicBezTo>
                    <a:pt x="253" y="382"/>
                    <a:pt x="266" y="375"/>
                    <a:pt x="281" y="375"/>
                  </a:cubicBezTo>
                  <a:cubicBezTo>
                    <a:pt x="415" y="375"/>
                    <a:pt x="415" y="375"/>
                    <a:pt x="415" y="375"/>
                  </a:cubicBezTo>
                  <a:cubicBezTo>
                    <a:pt x="227" y="703"/>
                    <a:pt x="227" y="703"/>
                    <a:pt x="227" y="703"/>
                  </a:cubicBezTo>
                  <a:cubicBezTo>
                    <a:pt x="141" y="703"/>
                    <a:pt x="141" y="703"/>
                    <a:pt x="141" y="703"/>
                  </a:cubicBezTo>
                  <a:cubicBezTo>
                    <a:pt x="115" y="703"/>
                    <a:pt x="94" y="682"/>
                    <a:pt x="94" y="656"/>
                  </a:cubicBezTo>
                  <a:close/>
                  <a:moveTo>
                    <a:pt x="937" y="1406"/>
                  </a:moveTo>
                  <a:cubicBezTo>
                    <a:pt x="586" y="1406"/>
                    <a:pt x="586" y="1406"/>
                    <a:pt x="586" y="1406"/>
                  </a:cubicBezTo>
                  <a:cubicBezTo>
                    <a:pt x="586" y="938"/>
                    <a:pt x="586" y="938"/>
                    <a:pt x="586" y="938"/>
                  </a:cubicBezTo>
                  <a:cubicBezTo>
                    <a:pt x="937" y="938"/>
                    <a:pt x="937" y="938"/>
                    <a:pt x="937" y="938"/>
                  </a:cubicBezTo>
                  <a:lnTo>
                    <a:pt x="937" y="1406"/>
                  </a:lnTo>
                  <a:close/>
                  <a:moveTo>
                    <a:pt x="1266" y="1406"/>
                  </a:moveTo>
                  <a:cubicBezTo>
                    <a:pt x="984" y="1406"/>
                    <a:pt x="984" y="1406"/>
                    <a:pt x="984" y="1406"/>
                  </a:cubicBezTo>
                  <a:cubicBezTo>
                    <a:pt x="984" y="938"/>
                    <a:pt x="984" y="938"/>
                    <a:pt x="984" y="938"/>
                  </a:cubicBezTo>
                  <a:cubicBezTo>
                    <a:pt x="984" y="912"/>
                    <a:pt x="963" y="891"/>
                    <a:pt x="937" y="891"/>
                  </a:cubicBezTo>
                  <a:cubicBezTo>
                    <a:pt x="586" y="891"/>
                    <a:pt x="586" y="891"/>
                    <a:pt x="586" y="891"/>
                  </a:cubicBezTo>
                  <a:cubicBezTo>
                    <a:pt x="560" y="891"/>
                    <a:pt x="539" y="912"/>
                    <a:pt x="539" y="938"/>
                  </a:cubicBezTo>
                  <a:cubicBezTo>
                    <a:pt x="539" y="1406"/>
                    <a:pt x="539" y="1406"/>
                    <a:pt x="539" y="1406"/>
                  </a:cubicBezTo>
                  <a:cubicBezTo>
                    <a:pt x="234" y="1406"/>
                    <a:pt x="234" y="1406"/>
                    <a:pt x="234" y="1406"/>
                  </a:cubicBezTo>
                  <a:cubicBezTo>
                    <a:pt x="234" y="797"/>
                    <a:pt x="234" y="797"/>
                    <a:pt x="234" y="797"/>
                  </a:cubicBezTo>
                  <a:cubicBezTo>
                    <a:pt x="1266" y="797"/>
                    <a:pt x="1266" y="797"/>
                    <a:pt x="1266" y="797"/>
                  </a:cubicBezTo>
                  <a:lnTo>
                    <a:pt x="1266" y="1406"/>
                  </a:lnTo>
                  <a:close/>
                  <a:moveTo>
                    <a:pt x="1406" y="656"/>
                  </a:moveTo>
                  <a:cubicBezTo>
                    <a:pt x="1406" y="682"/>
                    <a:pt x="1385" y="703"/>
                    <a:pt x="1359" y="703"/>
                  </a:cubicBezTo>
                  <a:cubicBezTo>
                    <a:pt x="1273" y="703"/>
                    <a:pt x="1273" y="703"/>
                    <a:pt x="1273" y="703"/>
                  </a:cubicBezTo>
                  <a:cubicBezTo>
                    <a:pt x="1085" y="375"/>
                    <a:pt x="1085" y="375"/>
                    <a:pt x="1085" y="375"/>
                  </a:cubicBezTo>
                  <a:cubicBezTo>
                    <a:pt x="1219" y="375"/>
                    <a:pt x="1219" y="375"/>
                    <a:pt x="1219" y="375"/>
                  </a:cubicBezTo>
                  <a:cubicBezTo>
                    <a:pt x="1219" y="375"/>
                    <a:pt x="1219" y="375"/>
                    <a:pt x="1219" y="375"/>
                  </a:cubicBezTo>
                  <a:cubicBezTo>
                    <a:pt x="1234" y="375"/>
                    <a:pt x="1247" y="382"/>
                    <a:pt x="1256" y="394"/>
                  </a:cubicBezTo>
                  <a:cubicBezTo>
                    <a:pt x="1397" y="581"/>
                    <a:pt x="1397" y="581"/>
                    <a:pt x="1397" y="581"/>
                  </a:cubicBezTo>
                  <a:cubicBezTo>
                    <a:pt x="1403" y="589"/>
                    <a:pt x="1406" y="599"/>
                    <a:pt x="1406" y="609"/>
                  </a:cubicBezTo>
                  <a:lnTo>
                    <a:pt x="1406" y="656"/>
                  </a:lnTo>
                  <a:close/>
                </a:path>
              </a:pathLst>
            </a:custGeom>
            <a:solidFill>
              <a:sysClr val="window" lastClr="FFFFFF"/>
            </a:solidFill>
            <a:ln>
              <a:noFill/>
            </a:ln>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grpSp>
      <p:grpSp>
        <p:nvGrpSpPr>
          <p:cNvPr id="134" name="Group 2"/>
          <p:cNvGrpSpPr/>
          <p:nvPr/>
        </p:nvGrpSpPr>
        <p:grpSpPr>
          <a:xfrm>
            <a:off x="3218063" y="1806114"/>
            <a:ext cx="1728192" cy="2268661"/>
            <a:chOff x="6374872" y="3612221"/>
            <a:chExt cx="3455035" cy="4537320"/>
          </a:xfrm>
        </p:grpSpPr>
        <p:sp>
          <p:nvSpPr>
            <p:cNvPr id="135" name="TextBox 134"/>
            <p:cNvSpPr txBox="1"/>
            <p:nvPr/>
          </p:nvSpPr>
          <p:spPr>
            <a:xfrm>
              <a:off x="6374872" y="6487584"/>
              <a:ext cx="3455035" cy="1661957"/>
            </a:xfrm>
            <a:prstGeom prst="rect">
              <a:avLst/>
            </a:prstGeom>
            <a:noFill/>
          </p:spPr>
          <p:txBody>
            <a:bodyPr wrap="square" lIns="91422" tIns="45711" rIns="91422" bIns="45711" rtlCol="0">
              <a:spAutoFit/>
            </a:bodyPr>
            <a:lstStyle/>
            <a:p>
              <a:pPr algn="ctr" defTabSz="914279" fontAlgn="auto">
                <a:spcBef>
                  <a:spcPts val="0"/>
                </a:spcBef>
                <a:spcAft>
                  <a:spcPts val="0"/>
                </a:spcAft>
              </a:pPr>
              <a:r>
                <a:rPr lang="zh-CN" altLang="en-US" sz="2400" kern="0" dirty="0">
                  <a:solidFill>
                    <a:schemeClr val="accent6">
                      <a:lumMod val="50000"/>
                    </a:schemeClr>
                  </a:solidFill>
                  <a:latin typeface="华文中宋" pitchFamily="2" charset="-122"/>
                  <a:ea typeface="华文中宋" pitchFamily="2" charset="-122"/>
                  <a:cs typeface="+mn-ea"/>
                  <a:sym typeface="+mn-lt"/>
                </a:rPr>
                <a:t>专项</a:t>
              </a:r>
              <a:r>
                <a:rPr lang="zh-CN" altLang="en-US" sz="2400" kern="0" dirty="0" smtClean="0">
                  <a:solidFill>
                    <a:schemeClr val="accent6">
                      <a:lumMod val="50000"/>
                    </a:schemeClr>
                  </a:solidFill>
                  <a:latin typeface="华文中宋" pitchFamily="2" charset="-122"/>
                  <a:ea typeface="华文中宋" pitchFamily="2" charset="-122"/>
                  <a:cs typeface="+mn-ea"/>
                  <a:sym typeface="+mn-lt"/>
                </a:rPr>
                <a:t>附加</a:t>
              </a:r>
              <a:endParaRPr lang="en-US" altLang="zh-CN" sz="2400" kern="0" dirty="0" smtClean="0">
                <a:solidFill>
                  <a:schemeClr val="accent6">
                    <a:lumMod val="50000"/>
                  </a:schemeClr>
                </a:solidFill>
                <a:latin typeface="华文中宋" pitchFamily="2" charset="-122"/>
                <a:ea typeface="华文中宋" pitchFamily="2" charset="-122"/>
                <a:cs typeface="+mn-ea"/>
                <a:sym typeface="+mn-lt"/>
              </a:endParaRPr>
            </a:p>
            <a:p>
              <a:pPr algn="ctr" defTabSz="914279" fontAlgn="auto">
                <a:spcBef>
                  <a:spcPts val="0"/>
                </a:spcBef>
                <a:spcAft>
                  <a:spcPts val="0"/>
                </a:spcAft>
              </a:pPr>
              <a:r>
                <a:rPr lang="zh-CN" altLang="en-US" sz="2400" kern="0" dirty="0" smtClean="0">
                  <a:solidFill>
                    <a:schemeClr val="accent6">
                      <a:lumMod val="50000"/>
                    </a:schemeClr>
                  </a:solidFill>
                  <a:latin typeface="华文中宋" pitchFamily="2" charset="-122"/>
                  <a:ea typeface="华文中宋" pitchFamily="2" charset="-122"/>
                  <a:cs typeface="+mn-ea"/>
                  <a:sym typeface="+mn-lt"/>
                </a:rPr>
                <a:t>扣除</a:t>
              </a:r>
              <a:r>
                <a:rPr lang="zh-CN" altLang="en-US" sz="2400" kern="0" dirty="0">
                  <a:solidFill>
                    <a:schemeClr val="accent6">
                      <a:lumMod val="50000"/>
                    </a:schemeClr>
                  </a:solidFill>
                  <a:latin typeface="华文中宋" pitchFamily="2" charset="-122"/>
                  <a:ea typeface="华文中宋" pitchFamily="2" charset="-122"/>
                  <a:cs typeface="+mn-ea"/>
                  <a:sym typeface="+mn-lt"/>
                </a:rPr>
                <a:t>的办理</a:t>
              </a:r>
              <a:endParaRPr lang="id-ID" sz="2400" kern="0" dirty="0">
                <a:solidFill>
                  <a:schemeClr val="accent6">
                    <a:lumMod val="50000"/>
                  </a:schemeClr>
                </a:solidFill>
                <a:latin typeface="华文中宋" pitchFamily="2" charset="-122"/>
                <a:ea typeface="华文中宋" pitchFamily="2" charset="-122"/>
                <a:cs typeface="+mn-ea"/>
                <a:sym typeface="+mn-lt"/>
              </a:endParaRPr>
            </a:p>
          </p:txBody>
        </p:sp>
        <p:grpSp>
          <p:nvGrpSpPr>
            <p:cNvPr id="137" name="Group 26"/>
            <p:cNvGrpSpPr/>
            <p:nvPr/>
          </p:nvGrpSpPr>
          <p:grpSpPr>
            <a:xfrm>
              <a:off x="6875721" y="3612221"/>
              <a:ext cx="2024537" cy="2054091"/>
              <a:chOff x="2285781" y="4847654"/>
              <a:chExt cx="952480" cy="966132"/>
            </a:xfrm>
          </p:grpSpPr>
          <p:sp>
            <p:nvSpPr>
              <p:cNvPr id="144" name="Oval 27"/>
              <p:cNvSpPr/>
              <p:nvPr/>
            </p:nvSpPr>
            <p:spPr bwMode="auto">
              <a:xfrm>
                <a:off x="2346028" y="4908764"/>
                <a:ext cx="840592" cy="852640"/>
              </a:xfrm>
              <a:prstGeom prst="ellipse">
                <a:avLst/>
              </a:prstGeom>
              <a:solidFill>
                <a:srgbClr val="93CC5A"/>
              </a:solidFill>
              <a:ln w="3175" cap="flat" cmpd="sng" algn="ctr">
                <a:noFill/>
                <a:prstDash val="solid"/>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sp>
            <p:nvSpPr>
              <p:cNvPr id="145" name="Oval 28"/>
              <p:cNvSpPr/>
              <p:nvPr/>
            </p:nvSpPr>
            <p:spPr bwMode="auto">
              <a:xfrm>
                <a:off x="2285781" y="4847654"/>
                <a:ext cx="952480" cy="966132"/>
              </a:xfrm>
              <a:prstGeom prst="ellipse">
                <a:avLst/>
              </a:prstGeom>
              <a:noFill/>
              <a:ln w="3175" cap="flat" cmpd="sng" algn="ctr">
                <a:solidFill>
                  <a:srgbClr val="445469">
                    <a:lumMod val="60000"/>
                    <a:lumOff val="40000"/>
                  </a:srgbClr>
                </a:solidFill>
                <a:prstDash val="sysDash"/>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grpSp>
        <p:grpSp>
          <p:nvGrpSpPr>
            <p:cNvPr id="138" name="Group 129"/>
            <p:cNvGrpSpPr/>
            <p:nvPr/>
          </p:nvGrpSpPr>
          <p:grpSpPr>
            <a:xfrm>
              <a:off x="7478343" y="4298557"/>
              <a:ext cx="869911" cy="600056"/>
              <a:chOff x="4763" y="4763"/>
              <a:chExt cx="1212850" cy="836612"/>
            </a:xfrm>
            <a:solidFill>
              <a:sysClr val="window" lastClr="FFFFFF"/>
            </a:solidFill>
          </p:grpSpPr>
          <p:sp>
            <p:nvSpPr>
              <p:cNvPr id="139" name="Freeform 10"/>
              <p:cNvSpPr>
                <a:spLocks/>
              </p:cNvSpPr>
              <p:nvPr/>
            </p:nvSpPr>
            <p:spPr bwMode="auto">
              <a:xfrm>
                <a:off x="152401" y="157163"/>
                <a:ext cx="355600" cy="322262"/>
              </a:xfrm>
              <a:custGeom>
                <a:avLst/>
                <a:gdLst>
                  <a:gd name="T0" fmla="*/ 93 w 94"/>
                  <a:gd name="T1" fmla="*/ 85 h 85"/>
                  <a:gd name="T2" fmla="*/ 91 w 94"/>
                  <a:gd name="T3" fmla="*/ 72 h 85"/>
                  <a:gd name="T4" fmla="*/ 70 w 94"/>
                  <a:gd name="T5" fmla="*/ 61 h 85"/>
                  <a:gd name="T6" fmla="*/ 59 w 94"/>
                  <a:gd name="T7" fmla="*/ 56 h 85"/>
                  <a:gd name="T8" fmla="*/ 59 w 94"/>
                  <a:gd name="T9" fmla="*/ 47 h 85"/>
                  <a:gd name="T10" fmla="*/ 63 w 94"/>
                  <a:gd name="T11" fmla="*/ 36 h 85"/>
                  <a:gd name="T12" fmla="*/ 68 w 94"/>
                  <a:gd name="T13" fmla="*/ 31 h 85"/>
                  <a:gd name="T14" fmla="*/ 65 w 94"/>
                  <a:gd name="T15" fmla="*/ 24 h 85"/>
                  <a:gd name="T16" fmla="*/ 66 w 94"/>
                  <a:gd name="T17" fmla="*/ 15 h 85"/>
                  <a:gd name="T18" fmla="*/ 47 w 94"/>
                  <a:gd name="T19" fmla="*/ 0 h 85"/>
                  <a:gd name="T20" fmla="*/ 29 w 94"/>
                  <a:gd name="T21" fmla="*/ 15 h 85"/>
                  <a:gd name="T22" fmla="*/ 29 w 94"/>
                  <a:gd name="T23" fmla="*/ 24 h 85"/>
                  <a:gd name="T24" fmla="*/ 27 w 94"/>
                  <a:gd name="T25" fmla="*/ 31 h 85"/>
                  <a:gd name="T26" fmla="*/ 31 w 94"/>
                  <a:gd name="T27" fmla="*/ 36 h 85"/>
                  <a:gd name="T28" fmla="*/ 36 w 94"/>
                  <a:gd name="T29" fmla="*/ 47 h 85"/>
                  <a:gd name="T30" fmla="*/ 36 w 94"/>
                  <a:gd name="T31" fmla="*/ 56 h 85"/>
                  <a:gd name="T32" fmla="*/ 24 w 94"/>
                  <a:gd name="T33" fmla="*/ 61 h 85"/>
                  <a:gd name="T34" fmla="*/ 3 w 94"/>
                  <a:gd name="T35" fmla="*/ 72 h 85"/>
                  <a:gd name="T36" fmla="*/ 1 w 94"/>
                  <a:gd name="T37" fmla="*/ 85 h 85"/>
                  <a:gd name="T38" fmla="*/ 93 w 94"/>
                  <a:gd name="T3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85">
                    <a:moveTo>
                      <a:pt x="93" y="85"/>
                    </a:moveTo>
                    <a:cubicBezTo>
                      <a:pt x="93" y="85"/>
                      <a:pt x="94" y="76"/>
                      <a:pt x="91" y="72"/>
                    </a:cubicBezTo>
                    <a:cubicBezTo>
                      <a:pt x="89" y="68"/>
                      <a:pt x="79" y="65"/>
                      <a:pt x="70" y="61"/>
                    </a:cubicBezTo>
                    <a:cubicBezTo>
                      <a:pt x="61" y="57"/>
                      <a:pt x="59" y="56"/>
                      <a:pt x="59" y="56"/>
                    </a:cubicBezTo>
                    <a:cubicBezTo>
                      <a:pt x="59" y="47"/>
                      <a:pt x="59" y="47"/>
                      <a:pt x="59" y="47"/>
                    </a:cubicBezTo>
                    <a:cubicBezTo>
                      <a:pt x="59" y="47"/>
                      <a:pt x="62" y="45"/>
                      <a:pt x="63" y="36"/>
                    </a:cubicBezTo>
                    <a:cubicBezTo>
                      <a:pt x="65" y="37"/>
                      <a:pt x="68" y="33"/>
                      <a:pt x="68" y="31"/>
                    </a:cubicBezTo>
                    <a:cubicBezTo>
                      <a:pt x="68" y="29"/>
                      <a:pt x="67" y="24"/>
                      <a:pt x="65" y="24"/>
                    </a:cubicBezTo>
                    <a:cubicBezTo>
                      <a:pt x="65" y="20"/>
                      <a:pt x="66" y="17"/>
                      <a:pt x="66" y="15"/>
                    </a:cubicBezTo>
                    <a:cubicBezTo>
                      <a:pt x="65" y="7"/>
                      <a:pt x="58" y="0"/>
                      <a:pt x="47" y="0"/>
                    </a:cubicBezTo>
                    <a:cubicBezTo>
                      <a:pt x="36" y="0"/>
                      <a:pt x="29" y="7"/>
                      <a:pt x="29" y="15"/>
                    </a:cubicBezTo>
                    <a:cubicBezTo>
                      <a:pt x="29" y="17"/>
                      <a:pt x="29" y="20"/>
                      <a:pt x="29" y="24"/>
                    </a:cubicBezTo>
                    <a:cubicBezTo>
                      <a:pt x="27" y="24"/>
                      <a:pt x="26" y="29"/>
                      <a:pt x="27" y="31"/>
                    </a:cubicBezTo>
                    <a:cubicBezTo>
                      <a:pt x="27" y="33"/>
                      <a:pt x="29" y="37"/>
                      <a:pt x="31" y="36"/>
                    </a:cubicBezTo>
                    <a:cubicBezTo>
                      <a:pt x="32" y="45"/>
                      <a:pt x="36" y="47"/>
                      <a:pt x="36" y="47"/>
                    </a:cubicBezTo>
                    <a:cubicBezTo>
                      <a:pt x="36" y="56"/>
                      <a:pt x="36" y="56"/>
                      <a:pt x="36" y="56"/>
                    </a:cubicBezTo>
                    <a:cubicBezTo>
                      <a:pt x="36" y="56"/>
                      <a:pt x="33" y="57"/>
                      <a:pt x="24" y="61"/>
                    </a:cubicBezTo>
                    <a:cubicBezTo>
                      <a:pt x="15" y="65"/>
                      <a:pt x="6" y="68"/>
                      <a:pt x="3" y="72"/>
                    </a:cubicBezTo>
                    <a:cubicBezTo>
                      <a:pt x="0" y="76"/>
                      <a:pt x="1" y="85"/>
                      <a:pt x="1" y="85"/>
                    </a:cubicBezTo>
                    <a:lnTo>
                      <a:pt x="93" y="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40" name="Rectangle 11"/>
              <p:cNvSpPr>
                <a:spLocks noChangeArrowheads="1"/>
              </p:cNvSpPr>
              <p:nvPr/>
            </p:nvSpPr>
            <p:spPr bwMode="auto">
              <a:xfrm>
                <a:off x="611188" y="157163"/>
                <a:ext cx="303213"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41" name="Rectangle 12"/>
              <p:cNvSpPr>
                <a:spLocks noChangeArrowheads="1"/>
              </p:cNvSpPr>
              <p:nvPr/>
            </p:nvSpPr>
            <p:spPr bwMode="auto">
              <a:xfrm>
                <a:off x="611188" y="309563"/>
                <a:ext cx="45402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42" name="Rectangle 13"/>
              <p:cNvSpPr>
                <a:spLocks noChangeArrowheads="1"/>
              </p:cNvSpPr>
              <p:nvPr/>
            </p:nvSpPr>
            <p:spPr bwMode="auto">
              <a:xfrm>
                <a:off x="611188" y="460375"/>
                <a:ext cx="37782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sp>
            <p:nvSpPr>
              <p:cNvPr id="143" name="Freeform 14"/>
              <p:cNvSpPr>
                <a:spLocks noEditPoints="1"/>
              </p:cNvSpPr>
              <p:nvPr/>
            </p:nvSpPr>
            <p:spPr bwMode="auto">
              <a:xfrm>
                <a:off x="4763" y="4763"/>
                <a:ext cx="1212850" cy="836612"/>
              </a:xfrm>
              <a:custGeom>
                <a:avLst/>
                <a:gdLst>
                  <a:gd name="T0" fmla="*/ 0 w 320"/>
                  <a:gd name="T1" fmla="*/ 0 h 220"/>
                  <a:gd name="T2" fmla="*/ 0 w 320"/>
                  <a:gd name="T3" fmla="*/ 220 h 220"/>
                  <a:gd name="T4" fmla="*/ 320 w 320"/>
                  <a:gd name="T5" fmla="*/ 220 h 220"/>
                  <a:gd name="T6" fmla="*/ 320 w 320"/>
                  <a:gd name="T7" fmla="*/ 0 h 220"/>
                  <a:gd name="T8" fmla="*/ 0 w 320"/>
                  <a:gd name="T9" fmla="*/ 0 h 220"/>
                  <a:gd name="T10" fmla="*/ 300 w 320"/>
                  <a:gd name="T11" fmla="*/ 200 h 220"/>
                  <a:gd name="T12" fmla="*/ 258 w 320"/>
                  <a:gd name="T13" fmla="*/ 200 h 220"/>
                  <a:gd name="T14" fmla="*/ 260 w 320"/>
                  <a:gd name="T15" fmla="*/ 190 h 220"/>
                  <a:gd name="T16" fmla="*/ 230 w 320"/>
                  <a:gd name="T17" fmla="*/ 160 h 220"/>
                  <a:gd name="T18" fmla="*/ 200 w 320"/>
                  <a:gd name="T19" fmla="*/ 190 h 220"/>
                  <a:gd name="T20" fmla="*/ 202 w 320"/>
                  <a:gd name="T21" fmla="*/ 200 h 220"/>
                  <a:gd name="T22" fmla="*/ 118 w 320"/>
                  <a:gd name="T23" fmla="*/ 200 h 220"/>
                  <a:gd name="T24" fmla="*/ 120 w 320"/>
                  <a:gd name="T25" fmla="*/ 190 h 220"/>
                  <a:gd name="T26" fmla="*/ 90 w 320"/>
                  <a:gd name="T27" fmla="*/ 160 h 220"/>
                  <a:gd name="T28" fmla="*/ 60 w 320"/>
                  <a:gd name="T29" fmla="*/ 190 h 220"/>
                  <a:gd name="T30" fmla="*/ 62 w 320"/>
                  <a:gd name="T31" fmla="*/ 200 h 220"/>
                  <a:gd name="T32" fmla="*/ 20 w 320"/>
                  <a:gd name="T33" fmla="*/ 200 h 220"/>
                  <a:gd name="T34" fmla="*/ 20 w 320"/>
                  <a:gd name="T35" fmla="*/ 20 h 220"/>
                  <a:gd name="T36" fmla="*/ 300 w 320"/>
                  <a:gd name="T37" fmla="*/ 20 h 220"/>
                  <a:gd name="T38" fmla="*/ 300 w 320"/>
                  <a:gd name="T39"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0" h="220">
                    <a:moveTo>
                      <a:pt x="0" y="0"/>
                    </a:moveTo>
                    <a:cubicBezTo>
                      <a:pt x="0" y="220"/>
                      <a:pt x="0" y="220"/>
                      <a:pt x="0" y="220"/>
                    </a:cubicBezTo>
                    <a:cubicBezTo>
                      <a:pt x="320" y="220"/>
                      <a:pt x="320" y="220"/>
                      <a:pt x="320" y="220"/>
                    </a:cubicBezTo>
                    <a:cubicBezTo>
                      <a:pt x="320" y="0"/>
                      <a:pt x="320" y="0"/>
                      <a:pt x="320" y="0"/>
                    </a:cubicBezTo>
                    <a:lnTo>
                      <a:pt x="0" y="0"/>
                    </a:lnTo>
                    <a:close/>
                    <a:moveTo>
                      <a:pt x="300" y="200"/>
                    </a:moveTo>
                    <a:cubicBezTo>
                      <a:pt x="258" y="200"/>
                      <a:pt x="258" y="200"/>
                      <a:pt x="258" y="200"/>
                    </a:cubicBezTo>
                    <a:cubicBezTo>
                      <a:pt x="259" y="197"/>
                      <a:pt x="260" y="194"/>
                      <a:pt x="260" y="190"/>
                    </a:cubicBezTo>
                    <a:cubicBezTo>
                      <a:pt x="260" y="173"/>
                      <a:pt x="247" y="160"/>
                      <a:pt x="230" y="160"/>
                    </a:cubicBezTo>
                    <a:cubicBezTo>
                      <a:pt x="213" y="160"/>
                      <a:pt x="200" y="173"/>
                      <a:pt x="200" y="190"/>
                    </a:cubicBezTo>
                    <a:cubicBezTo>
                      <a:pt x="200" y="194"/>
                      <a:pt x="201" y="197"/>
                      <a:pt x="202" y="200"/>
                    </a:cubicBezTo>
                    <a:cubicBezTo>
                      <a:pt x="118" y="200"/>
                      <a:pt x="118" y="200"/>
                      <a:pt x="118" y="200"/>
                    </a:cubicBezTo>
                    <a:cubicBezTo>
                      <a:pt x="119" y="197"/>
                      <a:pt x="120" y="194"/>
                      <a:pt x="120" y="190"/>
                    </a:cubicBezTo>
                    <a:cubicBezTo>
                      <a:pt x="120" y="173"/>
                      <a:pt x="107" y="160"/>
                      <a:pt x="90" y="160"/>
                    </a:cubicBezTo>
                    <a:cubicBezTo>
                      <a:pt x="73" y="160"/>
                      <a:pt x="60" y="173"/>
                      <a:pt x="60" y="190"/>
                    </a:cubicBezTo>
                    <a:cubicBezTo>
                      <a:pt x="60" y="194"/>
                      <a:pt x="61" y="197"/>
                      <a:pt x="62" y="200"/>
                    </a:cubicBezTo>
                    <a:cubicBezTo>
                      <a:pt x="20" y="200"/>
                      <a:pt x="20" y="200"/>
                      <a:pt x="20" y="200"/>
                    </a:cubicBezTo>
                    <a:cubicBezTo>
                      <a:pt x="20" y="20"/>
                      <a:pt x="20" y="20"/>
                      <a:pt x="20" y="20"/>
                    </a:cubicBezTo>
                    <a:cubicBezTo>
                      <a:pt x="300" y="20"/>
                      <a:pt x="300" y="20"/>
                      <a:pt x="300" y="20"/>
                    </a:cubicBezTo>
                    <a:lnTo>
                      <a:pt x="300" y="2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grpSp>
      </p:grpSp>
      <p:grpSp>
        <p:nvGrpSpPr>
          <p:cNvPr id="146" name="Group 3"/>
          <p:cNvGrpSpPr/>
          <p:nvPr/>
        </p:nvGrpSpPr>
        <p:grpSpPr>
          <a:xfrm>
            <a:off x="5412411" y="1833109"/>
            <a:ext cx="1415736" cy="2008655"/>
            <a:chOff x="10817419" y="3666215"/>
            <a:chExt cx="2830366" cy="4017308"/>
          </a:xfrm>
        </p:grpSpPr>
        <p:sp>
          <p:nvSpPr>
            <p:cNvPr id="147" name="TextBox 146"/>
            <p:cNvSpPr txBox="1"/>
            <p:nvPr/>
          </p:nvSpPr>
          <p:spPr>
            <a:xfrm>
              <a:off x="10817419" y="6760229"/>
              <a:ext cx="2830366" cy="923294"/>
            </a:xfrm>
            <a:prstGeom prst="rect">
              <a:avLst/>
            </a:prstGeom>
            <a:noFill/>
          </p:spPr>
          <p:txBody>
            <a:bodyPr wrap="none" lIns="91422" tIns="45711" rIns="91422" bIns="45711" rtlCol="0">
              <a:spAutoFit/>
            </a:bodyPr>
            <a:lstStyle/>
            <a:p>
              <a:pPr algn="ctr" defTabSz="914279" fontAlgn="auto">
                <a:spcBef>
                  <a:spcPts val="0"/>
                </a:spcBef>
                <a:spcAft>
                  <a:spcPts val="0"/>
                </a:spcAft>
              </a:pPr>
              <a:r>
                <a:rPr lang="zh-CN" altLang="en-US" sz="2400" kern="0" dirty="0">
                  <a:solidFill>
                    <a:schemeClr val="accent6">
                      <a:lumMod val="50000"/>
                    </a:schemeClr>
                  </a:solidFill>
                  <a:latin typeface="华文中宋" pitchFamily="2" charset="-122"/>
                  <a:ea typeface="华文中宋" pitchFamily="2" charset="-122"/>
                  <a:cs typeface="+mn-ea"/>
                  <a:sym typeface="+mn-lt"/>
                </a:rPr>
                <a:t>预扣预缴</a:t>
              </a:r>
              <a:endParaRPr lang="id-ID" sz="2400" kern="0" dirty="0">
                <a:solidFill>
                  <a:schemeClr val="accent6">
                    <a:lumMod val="50000"/>
                  </a:schemeClr>
                </a:solidFill>
                <a:latin typeface="华文中宋" pitchFamily="2" charset="-122"/>
                <a:ea typeface="华文中宋" pitchFamily="2" charset="-122"/>
                <a:cs typeface="+mn-ea"/>
                <a:sym typeface="+mn-lt"/>
              </a:endParaRPr>
            </a:p>
          </p:txBody>
        </p:sp>
        <p:grpSp>
          <p:nvGrpSpPr>
            <p:cNvPr id="149" name="Group 37"/>
            <p:cNvGrpSpPr/>
            <p:nvPr/>
          </p:nvGrpSpPr>
          <p:grpSpPr>
            <a:xfrm>
              <a:off x="11205043" y="3666215"/>
              <a:ext cx="2024537" cy="2054091"/>
              <a:chOff x="2285781" y="4847654"/>
              <a:chExt cx="952480" cy="966132"/>
            </a:xfrm>
          </p:grpSpPr>
          <p:sp>
            <p:nvSpPr>
              <p:cNvPr id="151" name="Oval 38"/>
              <p:cNvSpPr/>
              <p:nvPr/>
            </p:nvSpPr>
            <p:spPr bwMode="auto">
              <a:xfrm>
                <a:off x="2346028" y="4908764"/>
                <a:ext cx="840592" cy="852640"/>
              </a:xfrm>
              <a:prstGeom prst="ellipse">
                <a:avLst/>
              </a:prstGeom>
              <a:solidFill>
                <a:srgbClr val="EDBD3C"/>
              </a:solidFill>
              <a:ln w="3175" cap="flat" cmpd="sng" algn="ctr">
                <a:noFill/>
                <a:prstDash val="solid"/>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sp>
            <p:nvSpPr>
              <p:cNvPr id="152" name="Oval 39"/>
              <p:cNvSpPr/>
              <p:nvPr/>
            </p:nvSpPr>
            <p:spPr bwMode="auto">
              <a:xfrm>
                <a:off x="2285781" y="4847654"/>
                <a:ext cx="952480" cy="966132"/>
              </a:xfrm>
              <a:prstGeom prst="ellipse">
                <a:avLst/>
              </a:prstGeom>
              <a:noFill/>
              <a:ln w="3175" cap="flat" cmpd="sng" algn="ctr">
                <a:solidFill>
                  <a:srgbClr val="445469">
                    <a:lumMod val="60000"/>
                    <a:lumOff val="40000"/>
                  </a:srgbClr>
                </a:solidFill>
                <a:prstDash val="sysDash"/>
                <a:miter lim="800000"/>
              </a:ln>
              <a:effectLst/>
            </p:spPr>
            <p:txBody>
              <a:bodyPr anchor="ctr"/>
              <a:lstStyle/>
              <a:p>
                <a:pPr algn="ctr" defTabSz="914279" fontAlgn="auto">
                  <a:spcBef>
                    <a:spcPts val="0"/>
                  </a:spcBef>
                  <a:spcAft>
                    <a:spcPts val="0"/>
                  </a:spcAft>
                  <a:defRPr/>
                </a:pPr>
                <a:endParaRPr lang="en-US" sz="1000" kern="0" dirty="0">
                  <a:solidFill>
                    <a:schemeClr val="accent6">
                      <a:lumMod val="50000"/>
                    </a:schemeClr>
                  </a:solidFill>
                  <a:latin typeface="华文中宋" pitchFamily="2" charset="-122"/>
                  <a:ea typeface="华文中宋" pitchFamily="2" charset="-122"/>
                  <a:cs typeface="+mn-ea"/>
                  <a:sym typeface="+mn-lt"/>
                </a:endParaRPr>
              </a:p>
            </p:txBody>
          </p:sp>
        </p:grpSp>
        <p:sp>
          <p:nvSpPr>
            <p:cNvPr id="150" name="Freeform 5"/>
            <p:cNvSpPr>
              <a:spLocks noEditPoints="1"/>
            </p:cNvSpPr>
            <p:nvPr/>
          </p:nvSpPr>
          <p:spPr bwMode="auto">
            <a:xfrm>
              <a:off x="11881507" y="4289657"/>
              <a:ext cx="702190" cy="701860"/>
            </a:xfrm>
            <a:custGeom>
              <a:avLst/>
              <a:gdLst>
                <a:gd name="T0" fmla="*/ 1726 w 2124"/>
                <a:gd name="T1" fmla="*/ 1327 h 2123"/>
                <a:gd name="T2" fmla="*/ 1726 w 2124"/>
                <a:gd name="T3" fmla="*/ 929 h 2123"/>
                <a:gd name="T4" fmla="*/ 1195 w 2124"/>
                <a:gd name="T5" fmla="*/ 929 h 2123"/>
                <a:gd name="T6" fmla="*/ 1195 w 2124"/>
                <a:gd name="T7" fmla="*/ 796 h 2123"/>
                <a:gd name="T8" fmla="*/ 1593 w 2124"/>
                <a:gd name="T9" fmla="*/ 796 h 2123"/>
                <a:gd name="T10" fmla="*/ 1593 w 2124"/>
                <a:gd name="T11" fmla="*/ 0 h 2123"/>
                <a:gd name="T12" fmla="*/ 664 w 2124"/>
                <a:gd name="T13" fmla="*/ 0 h 2123"/>
                <a:gd name="T14" fmla="*/ 664 w 2124"/>
                <a:gd name="T15" fmla="*/ 796 h 2123"/>
                <a:gd name="T16" fmla="*/ 1062 w 2124"/>
                <a:gd name="T17" fmla="*/ 796 h 2123"/>
                <a:gd name="T18" fmla="*/ 1062 w 2124"/>
                <a:gd name="T19" fmla="*/ 929 h 2123"/>
                <a:gd name="T20" fmla="*/ 399 w 2124"/>
                <a:gd name="T21" fmla="*/ 929 h 2123"/>
                <a:gd name="T22" fmla="*/ 399 w 2124"/>
                <a:gd name="T23" fmla="*/ 1327 h 2123"/>
                <a:gd name="T24" fmla="*/ 0 w 2124"/>
                <a:gd name="T25" fmla="*/ 1327 h 2123"/>
                <a:gd name="T26" fmla="*/ 0 w 2124"/>
                <a:gd name="T27" fmla="*/ 2123 h 2123"/>
                <a:gd name="T28" fmla="*/ 930 w 2124"/>
                <a:gd name="T29" fmla="*/ 2123 h 2123"/>
                <a:gd name="T30" fmla="*/ 930 w 2124"/>
                <a:gd name="T31" fmla="*/ 1327 h 2123"/>
                <a:gd name="T32" fmla="*/ 531 w 2124"/>
                <a:gd name="T33" fmla="*/ 1327 h 2123"/>
                <a:gd name="T34" fmla="*/ 531 w 2124"/>
                <a:gd name="T35" fmla="*/ 1061 h 2123"/>
                <a:gd name="T36" fmla="*/ 1593 w 2124"/>
                <a:gd name="T37" fmla="*/ 1061 h 2123"/>
                <a:gd name="T38" fmla="*/ 1593 w 2124"/>
                <a:gd name="T39" fmla="*/ 1327 h 2123"/>
                <a:gd name="T40" fmla="*/ 1195 w 2124"/>
                <a:gd name="T41" fmla="*/ 1327 h 2123"/>
                <a:gd name="T42" fmla="*/ 1195 w 2124"/>
                <a:gd name="T43" fmla="*/ 2123 h 2123"/>
                <a:gd name="T44" fmla="*/ 2124 w 2124"/>
                <a:gd name="T45" fmla="*/ 2123 h 2123"/>
                <a:gd name="T46" fmla="*/ 2124 w 2124"/>
                <a:gd name="T47" fmla="*/ 1327 h 2123"/>
                <a:gd name="T48" fmla="*/ 1726 w 2124"/>
                <a:gd name="T49" fmla="*/ 1327 h 2123"/>
                <a:gd name="T50" fmla="*/ 797 w 2124"/>
                <a:gd name="T51" fmla="*/ 1460 h 2123"/>
                <a:gd name="T52" fmla="*/ 797 w 2124"/>
                <a:gd name="T53" fmla="*/ 1592 h 2123"/>
                <a:gd name="T54" fmla="*/ 133 w 2124"/>
                <a:gd name="T55" fmla="*/ 1592 h 2123"/>
                <a:gd name="T56" fmla="*/ 133 w 2124"/>
                <a:gd name="T57" fmla="*/ 1460 h 2123"/>
                <a:gd name="T58" fmla="*/ 797 w 2124"/>
                <a:gd name="T59" fmla="*/ 1460 h 2123"/>
                <a:gd name="T60" fmla="*/ 797 w 2124"/>
                <a:gd name="T61" fmla="*/ 265 h 2123"/>
                <a:gd name="T62" fmla="*/ 797 w 2124"/>
                <a:gd name="T63" fmla="*/ 132 h 2123"/>
                <a:gd name="T64" fmla="*/ 1460 w 2124"/>
                <a:gd name="T65" fmla="*/ 132 h 2123"/>
                <a:gd name="T66" fmla="*/ 1460 w 2124"/>
                <a:gd name="T67" fmla="*/ 265 h 2123"/>
                <a:gd name="T68" fmla="*/ 797 w 2124"/>
                <a:gd name="T69" fmla="*/ 265 h 2123"/>
                <a:gd name="T70" fmla="*/ 1991 w 2124"/>
                <a:gd name="T71" fmla="*/ 1592 h 2123"/>
                <a:gd name="T72" fmla="*/ 1328 w 2124"/>
                <a:gd name="T73" fmla="*/ 1592 h 2123"/>
                <a:gd name="T74" fmla="*/ 1328 w 2124"/>
                <a:gd name="T75" fmla="*/ 1460 h 2123"/>
                <a:gd name="T76" fmla="*/ 1991 w 2124"/>
                <a:gd name="T77" fmla="*/ 1460 h 2123"/>
                <a:gd name="T78" fmla="*/ 1991 w 2124"/>
                <a:gd name="T79" fmla="*/ 1592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24" h="2123">
                  <a:moveTo>
                    <a:pt x="1726" y="1327"/>
                  </a:moveTo>
                  <a:lnTo>
                    <a:pt x="1726" y="929"/>
                  </a:lnTo>
                  <a:lnTo>
                    <a:pt x="1195" y="929"/>
                  </a:lnTo>
                  <a:lnTo>
                    <a:pt x="1195" y="796"/>
                  </a:lnTo>
                  <a:lnTo>
                    <a:pt x="1593" y="796"/>
                  </a:lnTo>
                  <a:lnTo>
                    <a:pt x="1593" y="0"/>
                  </a:lnTo>
                  <a:lnTo>
                    <a:pt x="664" y="0"/>
                  </a:lnTo>
                  <a:lnTo>
                    <a:pt x="664" y="796"/>
                  </a:lnTo>
                  <a:lnTo>
                    <a:pt x="1062" y="796"/>
                  </a:lnTo>
                  <a:lnTo>
                    <a:pt x="1062" y="929"/>
                  </a:lnTo>
                  <a:lnTo>
                    <a:pt x="399" y="929"/>
                  </a:lnTo>
                  <a:lnTo>
                    <a:pt x="399" y="1327"/>
                  </a:lnTo>
                  <a:lnTo>
                    <a:pt x="0" y="1327"/>
                  </a:lnTo>
                  <a:lnTo>
                    <a:pt x="0" y="2123"/>
                  </a:lnTo>
                  <a:lnTo>
                    <a:pt x="930" y="2123"/>
                  </a:lnTo>
                  <a:lnTo>
                    <a:pt x="930" y="1327"/>
                  </a:lnTo>
                  <a:lnTo>
                    <a:pt x="531" y="1327"/>
                  </a:lnTo>
                  <a:lnTo>
                    <a:pt x="531" y="1061"/>
                  </a:lnTo>
                  <a:lnTo>
                    <a:pt x="1593" y="1061"/>
                  </a:lnTo>
                  <a:lnTo>
                    <a:pt x="1593" y="1327"/>
                  </a:lnTo>
                  <a:lnTo>
                    <a:pt x="1195" y="1327"/>
                  </a:lnTo>
                  <a:lnTo>
                    <a:pt x="1195" y="2123"/>
                  </a:lnTo>
                  <a:lnTo>
                    <a:pt x="2124" y="2123"/>
                  </a:lnTo>
                  <a:lnTo>
                    <a:pt x="2124" y="1327"/>
                  </a:lnTo>
                  <a:lnTo>
                    <a:pt x="1726" y="1327"/>
                  </a:lnTo>
                  <a:close/>
                  <a:moveTo>
                    <a:pt x="797" y="1460"/>
                  </a:moveTo>
                  <a:lnTo>
                    <a:pt x="797" y="1592"/>
                  </a:lnTo>
                  <a:lnTo>
                    <a:pt x="133" y="1592"/>
                  </a:lnTo>
                  <a:lnTo>
                    <a:pt x="133" y="1460"/>
                  </a:lnTo>
                  <a:lnTo>
                    <a:pt x="797" y="1460"/>
                  </a:lnTo>
                  <a:close/>
                  <a:moveTo>
                    <a:pt x="797" y="265"/>
                  </a:moveTo>
                  <a:lnTo>
                    <a:pt x="797" y="132"/>
                  </a:lnTo>
                  <a:lnTo>
                    <a:pt x="1460" y="132"/>
                  </a:lnTo>
                  <a:lnTo>
                    <a:pt x="1460" y="265"/>
                  </a:lnTo>
                  <a:lnTo>
                    <a:pt x="797" y="265"/>
                  </a:lnTo>
                  <a:close/>
                  <a:moveTo>
                    <a:pt x="1991" y="1592"/>
                  </a:moveTo>
                  <a:lnTo>
                    <a:pt x="1328" y="1592"/>
                  </a:lnTo>
                  <a:lnTo>
                    <a:pt x="1328" y="1460"/>
                  </a:lnTo>
                  <a:lnTo>
                    <a:pt x="1991" y="1460"/>
                  </a:lnTo>
                  <a:lnTo>
                    <a:pt x="1991" y="1592"/>
                  </a:lnTo>
                  <a:close/>
                </a:path>
              </a:pathLst>
            </a:custGeom>
            <a:solidFill>
              <a:sysClr val="window" lastClr="FFFFFF"/>
            </a:solidFill>
            <a:ln>
              <a:noFill/>
            </a:ln>
          </p:spPr>
          <p:txBody>
            <a:bodyPr vert="horz" wrap="square" lIns="45720" tIns="22860" rIns="45720" bIns="22860" numCol="1" anchor="t" anchorCtr="0" compatLnSpc="1">
              <a:prstTxWarp prst="textNoShape">
                <a:avLst/>
              </a:prstTxWarp>
            </a:bodyPr>
            <a:lstStyle/>
            <a:p>
              <a:pPr defTabSz="914279" fontAlgn="auto">
                <a:spcBef>
                  <a:spcPts val="0"/>
                </a:spcBef>
                <a:spcAft>
                  <a:spcPts val="0"/>
                </a:spcAft>
              </a:pPr>
              <a:endParaRPr lang="id-ID" sz="1000" kern="0" dirty="0">
                <a:solidFill>
                  <a:schemeClr val="accent6">
                    <a:lumMod val="50000"/>
                  </a:schemeClr>
                </a:solidFill>
                <a:latin typeface="华文中宋" pitchFamily="2" charset="-122"/>
                <a:ea typeface="华文中宋"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5" name="TextBox 18"/>
          <p:cNvSpPr txBox="1">
            <a:spLocks noChangeArrowheads="1"/>
          </p:cNvSpPr>
          <p:nvPr/>
        </p:nvSpPr>
        <p:spPr bwMode="auto">
          <a:xfrm>
            <a:off x="1147763" y="388938"/>
            <a:ext cx="10079979"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smtClean="0">
                <a:latin typeface="微软雅黑" pitchFamily="34" charset="-122"/>
                <a:ea typeface="微软雅黑" pitchFamily="34" charset="-122"/>
              </a:rPr>
              <a:t>3.2.5</a:t>
            </a:r>
            <a:r>
              <a:rPr lang="zh-CN" altLang="en-US" sz="2000" dirty="0" smtClean="0">
                <a:latin typeface="微软雅黑" pitchFamily="34" charset="-122"/>
                <a:ea typeface="微软雅黑" pitchFamily="34" charset="-122"/>
              </a:rPr>
              <a:t>专项附加扣除在预扣预缴环节办理的流程和方法</a:t>
            </a:r>
            <a:r>
              <a:rPr lang="en-US" altLang="zh-CN" sz="2000" dirty="0" smtClean="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单位不给我办理</a:t>
            </a:r>
            <a:r>
              <a:rPr lang="zh-CN" altLang="en-US" sz="2000" dirty="0" smtClean="0">
                <a:solidFill>
                  <a:srgbClr val="FF0000"/>
                </a:solidFill>
                <a:latin typeface="微软雅黑" pitchFamily="34" charset="-122"/>
                <a:ea typeface="微软雅黑" pitchFamily="34" charset="-122"/>
              </a:rPr>
              <a:t>扣除怎么办？</a:t>
            </a:r>
            <a:endParaRPr lang="zh-CN" altLang="en-US" sz="2000" dirty="0">
              <a:solidFill>
                <a:srgbClr val="FF0000"/>
              </a:solidFill>
              <a:latin typeface="微软雅黑" pitchFamily="34" charset="-122"/>
              <a:ea typeface="微软雅黑" pitchFamily="34" charset="-122"/>
            </a:endParaRP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grpSp>
        <p:nvGrpSpPr>
          <p:cNvPr id="44" name="组合 43"/>
          <p:cNvGrpSpPr/>
          <p:nvPr/>
        </p:nvGrpSpPr>
        <p:grpSpPr>
          <a:xfrm>
            <a:off x="1273845" y="1556792"/>
            <a:ext cx="2841237" cy="4104456"/>
            <a:chOff x="2924175" y="2576513"/>
            <a:chExt cx="2128838" cy="3360738"/>
          </a:xfrm>
        </p:grpSpPr>
        <p:sp>
          <p:nvSpPr>
            <p:cNvPr id="45" name="Freeform 46"/>
            <p:cNvSpPr>
              <a:spLocks/>
            </p:cNvSpPr>
            <p:nvPr/>
          </p:nvSpPr>
          <p:spPr bwMode="auto">
            <a:xfrm>
              <a:off x="2924175" y="2819401"/>
              <a:ext cx="2128838" cy="3117850"/>
            </a:xfrm>
            <a:custGeom>
              <a:avLst/>
              <a:gdLst>
                <a:gd name="T0" fmla="*/ 220 w 220"/>
                <a:gd name="T1" fmla="*/ 312 h 322"/>
                <a:gd name="T2" fmla="*/ 210 w 220"/>
                <a:gd name="T3" fmla="*/ 322 h 322"/>
                <a:gd name="T4" fmla="*/ 10 w 220"/>
                <a:gd name="T5" fmla="*/ 322 h 322"/>
                <a:gd name="T6" fmla="*/ 0 w 220"/>
                <a:gd name="T7" fmla="*/ 312 h 322"/>
                <a:gd name="T8" fmla="*/ 0 w 220"/>
                <a:gd name="T9" fmla="*/ 10 h 322"/>
                <a:gd name="T10" fmla="*/ 10 w 220"/>
                <a:gd name="T11" fmla="*/ 0 h 322"/>
                <a:gd name="T12" fmla="*/ 210 w 220"/>
                <a:gd name="T13" fmla="*/ 0 h 322"/>
                <a:gd name="T14" fmla="*/ 220 w 220"/>
                <a:gd name="T15" fmla="*/ 10 h 322"/>
                <a:gd name="T16" fmla="*/ 220 w 220"/>
                <a:gd name="T17" fmla="*/ 3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322">
                  <a:moveTo>
                    <a:pt x="220" y="312"/>
                  </a:moveTo>
                  <a:cubicBezTo>
                    <a:pt x="220" y="317"/>
                    <a:pt x="215" y="322"/>
                    <a:pt x="210" y="322"/>
                  </a:cubicBezTo>
                  <a:cubicBezTo>
                    <a:pt x="10" y="322"/>
                    <a:pt x="10" y="322"/>
                    <a:pt x="10" y="322"/>
                  </a:cubicBezTo>
                  <a:cubicBezTo>
                    <a:pt x="5" y="322"/>
                    <a:pt x="0" y="317"/>
                    <a:pt x="0" y="312"/>
                  </a:cubicBezTo>
                  <a:cubicBezTo>
                    <a:pt x="0" y="10"/>
                    <a:pt x="0" y="10"/>
                    <a:pt x="0" y="10"/>
                  </a:cubicBezTo>
                  <a:cubicBezTo>
                    <a:pt x="0" y="4"/>
                    <a:pt x="5" y="0"/>
                    <a:pt x="10" y="0"/>
                  </a:cubicBezTo>
                  <a:cubicBezTo>
                    <a:pt x="210" y="0"/>
                    <a:pt x="210" y="0"/>
                    <a:pt x="210" y="0"/>
                  </a:cubicBezTo>
                  <a:cubicBezTo>
                    <a:pt x="215" y="0"/>
                    <a:pt x="220" y="4"/>
                    <a:pt x="220" y="10"/>
                  </a:cubicBezTo>
                  <a:lnTo>
                    <a:pt x="220" y="312"/>
                  </a:lnTo>
                  <a:close/>
                </a:path>
              </a:pathLst>
            </a:custGeom>
            <a:solidFill>
              <a:srgbClr val="E3502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7"/>
            <p:cNvSpPr>
              <a:spLocks/>
            </p:cNvSpPr>
            <p:nvPr/>
          </p:nvSpPr>
          <p:spPr bwMode="auto">
            <a:xfrm>
              <a:off x="3068638" y="2963863"/>
              <a:ext cx="1838325" cy="2809875"/>
            </a:xfrm>
            <a:custGeom>
              <a:avLst/>
              <a:gdLst>
                <a:gd name="T0" fmla="*/ 0 w 1158"/>
                <a:gd name="T1" fmla="*/ 0 h 1770"/>
                <a:gd name="T2" fmla="*/ 0 w 1158"/>
                <a:gd name="T3" fmla="*/ 0 h 1770"/>
                <a:gd name="T4" fmla="*/ 0 w 1158"/>
                <a:gd name="T5" fmla="*/ 1770 h 1770"/>
                <a:gd name="T6" fmla="*/ 500 w 1158"/>
                <a:gd name="T7" fmla="*/ 1770 h 1770"/>
                <a:gd name="T8" fmla="*/ 890 w 1158"/>
                <a:gd name="T9" fmla="*/ 1770 h 1770"/>
                <a:gd name="T10" fmla="*/ 890 w 1158"/>
                <a:gd name="T11" fmla="*/ 1495 h 1770"/>
                <a:gd name="T12" fmla="*/ 1158 w 1158"/>
                <a:gd name="T13" fmla="*/ 1495 h 1770"/>
                <a:gd name="T14" fmla="*/ 1158 w 1158"/>
                <a:gd name="T15" fmla="*/ 0 h 1770"/>
                <a:gd name="T16" fmla="*/ 0 w 1158"/>
                <a:gd name="T17" fmla="*/ 0 h 1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8" h="1770">
                  <a:moveTo>
                    <a:pt x="0" y="0"/>
                  </a:moveTo>
                  <a:lnTo>
                    <a:pt x="0" y="0"/>
                  </a:lnTo>
                  <a:lnTo>
                    <a:pt x="0" y="1770"/>
                  </a:lnTo>
                  <a:lnTo>
                    <a:pt x="500" y="1770"/>
                  </a:lnTo>
                  <a:lnTo>
                    <a:pt x="890" y="1770"/>
                  </a:lnTo>
                  <a:lnTo>
                    <a:pt x="890" y="1495"/>
                  </a:lnTo>
                  <a:lnTo>
                    <a:pt x="1158" y="1495"/>
                  </a:lnTo>
                  <a:lnTo>
                    <a:pt x="1158" y="0"/>
                  </a:lnTo>
                  <a:lnTo>
                    <a:pt x="0" y="0"/>
                  </a:lnTo>
                  <a:close/>
                </a:path>
              </a:pathLst>
            </a:custGeom>
            <a:solidFill>
              <a:srgbClr val="ECF0E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4481513" y="5337176"/>
              <a:ext cx="425450" cy="436563"/>
            </a:xfrm>
            <a:custGeom>
              <a:avLst/>
              <a:gdLst>
                <a:gd name="T0" fmla="*/ 0 w 268"/>
                <a:gd name="T1" fmla="*/ 275 h 275"/>
                <a:gd name="T2" fmla="*/ 134 w 268"/>
                <a:gd name="T3" fmla="*/ 140 h 275"/>
                <a:gd name="T4" fmla="*/ 268 w 268"/>
                <a:gd name="T5" fmla="*/ 0 h 275"/>
                <a:gd name="T6" fmla="*/ 0 w 268"/>
                <a:gd name="T7" fmla="*/ 0 h 275"/>
                <a:gd name="T8" fmla="*/ 0 w 268"/>
                <a:gd name="T9" fmla="*/ 275 h 275"/>
              </a:gdLst>
              <a:ahLst/>
              <a:cxnLst>
                <a:cxn ang="0">
                  <a:pos x="T0" y="T1"/>
                </a:cxn>
                <a:cxn ang="0">
                  <a:pos x="T2" y="T3"/>
                </a:cxn>
                <a:cxn ang="0">
                  <a:pos x="T4" y="T5"/>
                </a:cxn>
                <a:cxn ang="0">
                  <a:pos x="T6" y="T7"/>
                </a:cxn>
                <a:cxn ang="0">
                  <a:pos x="T8" y="T9"/>
                </a:cxn>
              </a:cxnLst>
              <a:rect l="0" t="0" r="r" b="b"/>
              <a:pathLst>
                <a:path w="268" h="275">
                  <a:moveTo>
                    <a:pt x="0" y="275"/>
                  </a:moveTo>
                  <a:lnTo>
                    <a:pt x="134" y="140"/>
                  </a:lnTo>
                  <a:lnTo>
                    <a:pt x="268" y="0"/>
                  </a:lnTo>
                  <a:lnTo>
                    <a:pt x="0" y="0"/>
                  </a:lnTo>
                  <a:lnTo>
                    <a:pt x="0" y="275"/>
                  </a:lnTo>
                  <a:close/>
                </a:path>
              </a:pathLst>
            </a:custGeom>
            <a:solidFill>
              <a:srgbClr val="BFBF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49"/>
            <p:cNvSpPr>
              <a:spLocks noChangeArrowheads="1"/>
            </p:cNvSpPr>
            <p:nvPr/>
          </p:nvSpPr>
          <p:spPr bwMode="auto">
            <a:xfrm>
              <a:off x="3533775" y="2876551"/>
              <a:ext cx="909638" cy="242888"/>
            </a:xfrm>
            <a:prstGeom prst="rect">
              <a:avLst/>
            </a:prstGeom>
            <a:solidFill>
              <a:srgbClr val="4A5E7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0"/>
            <p:cNvSpPr>
              <a:spLocks/>
            </p:cNvSpPr>
            <p:nvPr/>
          </p:nvSpPr>
          <p:spPr bwMode="auto">
            <a:xfrm>
              <a:off x="3533775" y="2576513"/>
              <a:ext cx="909638" cy="542925"/>
            </a:xfrm>
            <a:custGeom>
              <a:avLst/>
              <a:gdLst>
                <a:gd name="T0" fmla="*/ 57 w 94"/>
                <a:gd name="T1" fmla="*/ 31 h 56"/>
                <a:gd name="T2" fmla="*/ 58 w 94"/>
                <a:gd name="T3" fmla="*/ 20 h 56"/>
                <a:gd name="T4" fmla="*/ 47 w 94"/>
                <a:gd name="T5" fmla="*/ 0 h 56"/>
                <a:gd name="T6" fmla="*/ 36 w 94"/>
                <a:gd name="T7" fmla="*/ 20 h 56"/>
                <a:gd name="T8" fmla="*/ 37 w 94"/>
                <a:gd name="T9" fmla="*/ 31 h 56"/>
                <a:gd name="T10" fmla="*/ 0 w 94"/>
                <a:gd name="T11" fmla="*/ 31 h 56"/>
                <a:gd name="T12" fmla="*/ 0 w 94"/>
                <a:gd name="T13" fmla="*/ 56 h 56"/>
                <a:gd name="T14" fmla="*/ 94 w 94"/>
                <a:gd name="T15" fmla="*/ 56 h 56"/>
                <a:gd name="T16" fmla="*/ 94 w 94"/>
                <a:gd name="T17" fmla="*/ 31 h 56"/>
                <a:gd name="T18" fmla="*/ 57 w 94"/>
                <a:gd name="T19"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56">
                  <a:moveTo>
                    <a:pt x="57" y="31"/>
                  </a:moveTo>
                  <a:cubicBezTo>
                    <a:pt x="58" y="28"/>
                    <a:pt x="58" y="24"/>
                    <a:pt x="58" y="20"/>
                  </a:cubicBezTo>
                  <a:cubicBezTo>
                    <a:pt x="58" y="9"/>
                    <a:pt x="55" y="0"/>
                    <a:pt x="47" y="0"/>
                  </a:cubicBezTo>
                  <a:cubicBezTo>
                    <a:pt x="39" y="0"/>
                    <a:pt x="36" y="9"/>
                    <a:pt x="36" y="20"/>
                  </a:cubicBezTo>
                  <a:cubicBezTo>
                    <a:pt x="36" y="24"/>
                    <a:pt x="36" y="28"/>
                    <a:pt x="37" y="31"/>
                  </a:cubicBezTo>
                  <a:cubicBezTo>
                    <a:pt x="0" y="31"/>
                    <a:pt x="0" y="31"/>
                    <a:pt x="0" y="31"/>
                  </a:cubicBezTo>
                  <a:cubicBezTo>
                    <a:pt x="0" y="56"/>
                    <a:pt x="0" y="56"/>
                    <a:pt x="0" y="56"/>
                  </a:cubicBezTo>
                  <a:cubicBezTo>
                    <a:pt x="94" y="56"/>
                    <a:pt x="94" y="56"/>
                    <a:pt x="94" y="56"/>
                  </a:cubicBezTo>
                  <a:cubicBezTo>
                    <a:pt x="94" y="31"/>
                    <a:pt x="94" y="31"/>
                    <a:pt x="94" y="31"/>
                  </a:cubicBezTo>
                  <a:lnTo>
                    <a:pt x="57" y="31"/>
                  </a:lnTo>
                  <a:close/>
                </a:path>
              </a:pathLst>
            </a:custGeom>
            <a:solidFill>
              <a:srgbClr val="4A5E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51"/>
            <p:cNvSpPr>
              <a:spLocks noChangeArrowheads="1"/>
            </p:cNvSpPr>
            <p:nvPr/>
          </p:nvSpPr>
          <p:spPr bwMode="auto">
            <a:xfrm>
              <a:off x="3262313" y="3535363"/>
              <a:ext cx="396875" cy="387350"/>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2"/>
            <p:cNvSpPr>
              <a:spLocks/>
            </p:cNvSpPr>
            <p:nvPr/>
          </p:nvSpPr>
          <p:spPr bwMode="auto">
            <a:xfrm>
              <a:off x="3271838" y="3332163"/>
              <a:ext cx="561975" cy="522288"/>
            </a:xfrm>
            <a:custGeom>
              <a:avLst/>
              <a:gdLst>
                <a:gd name="T0" fmla="*/ 0 w 354"/>
                <a:gd name="T1" fmla="*/ 177 h 329"/>
                <a:gd name="T2" fmla="*/ 92 w 354"/>
                <a:gd name="T3" fmla="*/ 329 h 329"/>
                <a:gd name="T4" fmla="*/ 354 w 354"/>
                <a:gd name="T5" fmla="*/ 0 h 329"/>
                <a:gd name="T6" fmla="*/ 92 w 354"/>
                <a:gd name="T7" fmla="*/ 244 h 329"/>
                <a:gd name="T8" fmla="*/ 0 w 354"/>
                <a:gd name="T9" fmla="*/ 177 h 329"/>
              </a:gdLst>
              <a:ahLst/>
              <a:cxnLst>
                <a:cxn ang="0">
                  <a:pos x="T0" y="T1"/>
                </a:cxn>
                <a:cxn ang="0">
                  <a:pos x="T2" y="T3"/>
                </a:cxn>
                <a:cxn ang="0">
                  <a:pos x="T4" y="T5"/>
                </a:cxn>
                <a:cxn ang="0">
                  <a:pos x="T6" y="T7"/>
                </a:cxn>
                <a:cxn ang="0">
                  <a:pos x="T8" y="T9"/>
                </a:cxn>
              </a:cxnLst>
              <a:rect l="0" t="0" r="r" b="b"/>
              <a:pathLst>
                <a:path w="354" h="329">
                  <a:moveTo>
                    <a:pt x="0" y="177"/>
                  </a:moveTo>
                  <a:lnTo>
                    <a:pt x="92" y="329"/>
                  </a:lnTo>
                  <a:lnTo>
                    <a:pt x="354" y="0"/>
                  </a:lnTo>
                  <a:lnTo>
                    <a:pt x="92" y="244"/>
                  </a:lnTo>
                  <a:lnTo>
                    <a:pt x="0" y="177"/>
                  </a:lnTo>
                  <a:close/>
                </a:path>
              </a:pathLst>
            </a:custGeom>
            <a:solidFill>
              <a:srgbClr val="E3502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53"/>
            <p:cNvSpPr>
              <a:spLocks noChangeArrowheads="1"/>
            </p:cNvSpPr>
            <p:nvPr/>
          </p:nvSpPr>
          <p:spPr bwMode="auto">
            <a:xfrm>
              <a:off x="3262313" y="4175126"/>
              <a:ext cx="396875" cy="387350"/>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4"/>
            <p:cNvSpPr>
              <a:spLocks/>
            </p:cNvSpPr>
            <p:nvPr/>
          </p:nvSpPr>
          <p:spPr bwMode="auto">
            <a:xfrm>
              <a:off x="3271838" y="3971926"/>
              <a:ext cx="561975" cy="522288"/>
            </a:xfrm>
            <a:custGeom>
              <a:avLst/>
              <a:gdLst>
                <a:gd name="T0" fmla="*/ 0 w 354"/>
                <a:gd name="T1" fmla="*/ 177 h 329"/>
                <a:gd name="T2" fmla="*/ 92 w 354"/>
                <a:gd name="T3" fmla="*/ 329 h 329"/>
                <a:gd name="T4" fmla="*/ 354 w 354"/>
                <a:gd name="T5" fmla="*/ 0 h 329"/>
                <a:gd name="T6" fmla="*/ 92 w 354"/>
                <a:gd name="T7" fmla="*/ 244 h 329"/>
                <a:gd name="T8" fmla="*/ 0 w 354"/>
                <a:gd name="T9" fmla="*/ 177 h 329"/>
              </a:gdLst>
              <a:ahLst/>
              <a:cxnLst>
                <a:cxn ang="0">
                  <a:pos x="T0" y="T1"/>
                </a:cxn>
                <a:cxn ang="0">
                  <a:pos x="T2" y="T3"/>
                </a:cxn>
                <a:cxn ang="0">
                  <a:pos x="T4" y="T5"/>
                </a:cxn>
                <a:cxn ang="0">
                  <a:pos x="T6" y="T7"/>
                </a:cxn>
                <a:cxn ang="0">
                  <a:pos x="T8" y="T9"/>
                </a:cxn>
              </a:cxnLst>
              <a:rect l="0" t="0" r="r" b="b"/>
              <a:pathLst>
                <a:path w="354" h="329">
                  <a:moveTo>
                    <a:pt x="0" y="177"/>
                  </a:moveTo>
                  <a:lnTo>
                    <a:pt x="92" y="329"/>
                  </a:lnTo>
                  <a:lnTo>
                    <a:pt x="354" y="0"/>
                  </a:lnTo>
                  <a:lnTo>
                    <a:pt x="92" y="244"/>
                  </a:lnTo>
                  <a:lnTo>
                    <a:pt x="0" y="177"/>
                  </a:lnTo>
                  <a:close/>
                </a:path>
              </a:pathLst>
            </a:custGeom>
            <a:solidFill>
              <a:srgbClr val="E3502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55"/>
            <p:cNvSpPr>
              <a:spLocks noChangeArrowheads="1"/>
            </p:cNvSpPr>
            <p:nvPr/>
          </p:nvSpPr>
          <p:spPr bwMode="auto">
            <a:xfrm>
              <a:off x="3262313" y="4814888"/>
              <a:ext cx="396875" cy="387350"/>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6"/>
            <p:cNvSpPr>
              <a:spLocks/>
            </p:cNvSpPr>
            <p:nvPr/>
          </p:nvSpPr>
          <p:spPr bwMode="auto">
            <a:xfrm>
              <a:off x="3271838" y="4610101"/>
              <a:ext cx="561975" cy="523875"/>
            </a:xfrm>
            <a:custGeom>
              <a:avLst/>
              <a:gdLst>
                <a:gd name="T0" fmla="*/ 0 w 354"/>
                <a:gd name="T1" fmla="*/ 177 h 330"/>
                <a:gd name="T2" fmla="*/ 92 w 354"/>
                <a:gd name="T3" fmla="*/ 330 h 330"/>
                <a:gd name="T4" fmla="*/ 354 w 354"/>
                <a:gd name="T5" fmla="*/ 0 h 330"/>
                <a:gd name="T6" fmla="*/ 92 w 354"/>
                <a:gd name="T7" fmla="*/ 244 h 330"/>
                <a:gd name="T8" fmla="*/ 0 w 354"/>
                <a:gd name="T9" fmla="*/ 177 h 330"/>
              </a:gdLst>
              <a:ahLst/>
              <a:cxnLst>
                <a:cxn ang="0">
                  <a:pos x="T0" y="T1"/>
                </a:cxn>
                <a:cxn ang="0">
                  <a:pos x="T2" y="T3"/>
                </a:cxn>
                <a:cxn ang="0">
                  <a:pos x="T4" y="T5"/>
                </a:cxn>
                <a:cxn ang="0">
                  <a:pos x="T6" y="T7"/>
                </a:cxn>
                <a:cxn ang="0">
                  <a:pos x="T8" y="T9"/>
                </a:cxn>
              </a:cxnLst>
              <a:rect l="0" t="0" r="r" b="b"/>
              <a:pathLst>
                <a:path w="354" h="330">
                  <a:moveTo>
                    <a:pt x="0" y="177"/>
                  </a:moveTo>
                  <a:lnTo>
                    <a:pt x="92" y="330"/>
                  </a:lnTo>
                  <a:lnTo>
                    <a:pt x="354" y="0"/>
                  </a:lnTo>
                  <a:lnTo>
                    <a:pt x="92" y="244"/>
                  </a:lnTo>
                  <a:lnTo>
                    <a:pt x="0" y="177"/>
                  </a:lnTo>
                  <a:close/>
                </a:path>
              </a:pathLst>
            </a:custGeom>
            <a:solidFill>
              <a:srgbClr val="E3502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57"/>
            <p:cNvSpPr>
              <a:spLocks noChangeArrowheads="1"/>
            </p:cNvSpPr>
            <p:nvPr/>
          </p:nvSpPr>
          <p:spPr bwMode="auto">
            <a:xfrm>
              <a:off x="3833813" y="3563938"/>
              <a:ext cx="889000" cy="49213"/>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58"/>
            <p:cNvSpPr>
              <a:spLocks noChangeArrowheads="1"/>
            </p:cNvSpPr>
            <p:nvPr/>
          </p:nvSpPr>
          <p:spPr bwMode="auto">
            <a:xfrm>
              <a:off x="3833813" y="3671888"/>
              <a:ext cx="889000" cy="47625"/>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59"/>
            <p:cNvSpPr>
              <a:spLocks noChangeArrowheads="1"/>
            </p:cNvSpPr>
            <p:nvPr/>
          </p:nvSpPr>
          <p:spPr bwMode="auto">
            <a:xfrm>
              <a:off x="3833813" y="3778251"/>
              <a:ext cx="889000" cy="47625"/>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Rectangle 60"/>
            <p:cNvSpPr>
              <a:spLocks noChangeArrowheads="1"/>
            </p:cNvSpPr>
            <p:nvPr/>
          </p:nvSpPr>
          <p:spPr bwMode="auto">
            <a:xfrm>
              <a:off x="3833813" y="3884613"/>
              <a:ext cx="889000" cy="47625"/>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61"/>
            <p:cNvSpPr>
              <a:spLocks noChangeArrowheads="1"/>
            </p:cNvSpPr>
            <p:nvPr/>
          </p:nvSpPr>
          <p:spPr bwMode="auto">
            <a:xfrm>
              <a:off x="3833813" y="4203701"/>
              <a:ext cx="889000" cy="49213"/>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62"/>
            <p:cNvSpPr>
              <a:spLocks noChangeArrowheads="1"/>
            </p:cNvSpPr>
            <p:nvPr/>
          </p:nvSpPr>
          <p:spPr bwMode="auto">
            <a:xfrm>
              <a:off x="3833813" y="4310063"/>
              <a:ext cx="889000" cy="49213"/>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63"/>
            <p:cNvSpPr>
              <a:spLocks noChangeArrowheads="1"/>
            </p:cNvSpPr>
            <p:nvPr/>
          </p:nvSpPr>
          <p:spPr bwMode="auto">
            <a:xfrm>
              <a:off x="3833813" y="4416426"/>
              <a:ext cx="889000" cy="49213"/>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Rectangle 64"/>
            <p:cNvSpPr>
              <a:spLocks noChangeArrowheads="1"/>
            </p:cNvSpPr>
            <p:nvPr/>
          </p:nvSpPr>
          <p:spPr bwMode="auto">
            <a:xfrm>
              <a:off x="3833813" y="4522788"/>
              <a:ext cx="889000" cy="49213"/>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Rectangle 65"/>
            <p:cNvSpPr>
              <a:spLocks noChangeArrowheads="1"/>
            </p:cNvSpPr>
            <p:nvPr/>
          </p:nvSpPr>
          <p:spPr bwMode="auto">
            <a:xfrm>
              <a:off x="3833813" y="4843463"/>
              <a:ext cx="889000" cy="47625"/>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66"/>
            <p:cNvSpPr>
              <a:spLocks noChangeArrowheads="1"/>
            </p:cNvSpPr>
            <p:nvPr/>
          </p:nvSpPr>
          <p:spPr bwMode="auto">
            <a:xfrm>
              <a:off x="3833813" y="4949826"/>
              <a:ext cx="889000" cy="47625"/>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67"/>
            <p:cNvSpPr>
              <a:spLocks noChangeArrowheads="1"/>
            </p:cNvSpPr>
            <p:nvPr/>
          </p:nvSpPr>
          <p:spPr bwMode="auto">
            <a:xfrm>
              <a:off x="3833813" y="5056188"/>
              <a:ext cx="889000" cy="49213"/>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68"/>
            <p:cNvSpPr>
              <a:spLocks noChangeArrowheads="1"/>
            </p:cNvSpPr>
            <p:nvPr/>
          </p:nvSpPr>
          <p:spPr bwMode="auto">
            <a:xfrm>
              <a:off x="3833813" y="5162551"/>
              <a:ext cx="889000" cy="49213"/>
            </a:xfrm>
            <a:prstGeom prst="rect">
              <a:avLst/>
            </a:prstGeom>
            <a:solidFill>
              <a:srgbClr val="BFBF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AutoShape 2"/>
          <p:cNvSpPr>
            <a:spLocks noChangeArrowheads="1"/>
          </p:cNvSpPr>
          <p:nvPr/>
        </p:nvSpPr>
        <p:spPr bwMode="auto">
          <a:xfrm>
            <a:off x="5953570" y="2014676"/>
            <a:ext cx="3970337" cy="3718580"/>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gn="just">
              <a:lnSpc>
                <a:spcPct val="150000"/>
              </a:lnSpc>
            </a:pPr>
            <a:r>
              <a:rPr lang="zh-CN" altLang="en-US" dirty="0" smtClean="0">
                <a:solidFill>
                  <a:srgbClr val="F8F8F8"/>
                </a:solidFill>
                <a:latin typeface="华文中宋" pitchFamily="2" charset="-122"/>
                <a:ea typeface="华文中宋" pitchFamily="2" charset="-122"/>
              </a:rPr>
              <a:t>      居民</a:t>
            </a:r>
            <a:r>
              <a:rPr lang="zh-CN" altLang="en-US" dirty="0">
                <a:solidFill>
                  <a:srgbClr val="F8F8F8"/>
                </a:solidFill>
                <a:latin typeface="华文中宋" pitchFamily="2" charset="-122"/>
                <a:ea typeface="华文中宋" pitchFamily="2" charset="-122"/>
              </a:rPr>
              <a:t>个人向扣缴义务人提供专项附加扣除信息的，扣缴义务人按月预扣预缴税款时应当按照规定予以扣除，</a:t>
            </a:r>
            <a:r>
              <a:rPr lang="zh-CN" altLang="en-US" dirty="0">
                <a:solidFill>
                  <a:srgbClr val="FFFF00"/>
                </a:solidFill>
                <a:latin typeface="华文中宋" pitchFamily="2" charset="-122"/>
                <a:ea typeface="华文中宋" pitchFamily="2" charset="-122"/>
              </a:rPr>
              <a:t>不得</a:t>
            </a:r>
            <a:r>
              <a:rPr lang="zh-CN" altLang="en-US" dirty="0">
                <a:solidFill>
                  <a:srgbClr val="F8F8F8"/>
                </a:solidFill>
                <a:latin typeface="华文中宋" pitchFamily="2" charset="-122"/>
                <a:ea typeface="华文中宋" pitchFamily="2" charset="-122"/>
              </a:rPr>
              <a:t>拒绝</a:t>
            </a:r>
            <a:r>
              <a:rPr lang="zh-CN" altLang="en-US" dirty="0" smtClean="0">
                <a:solidFill>
                  <a:srgbClr val="F8F8F8"/>
                </a:solidFill>
                <a:latin typeface="华文中宋" pitchFamily="2" charset="-122"/>
                <a:ea typeface="华文中宋" pitchFamily="2" charset="-122"/>
              </a:rPr>
              <a:t>。</a:t>
            </a:r>
            <a:endParaRPr lang="en-US" altLang="zh-CN" dirty="0" smtClean="0">
              <a:solidFill>
                <a:srgbClr val="F8F8F8"/>
              </a:solidFill>
              <a:latin typeface="华文中宋" pitchFamily="2" charset="-122"/>
              <a:ea typeface="华文中宋" pitchFamily="2" charset="-122"/>
            </a:endParaRPr>
          </a:p>
          <a:p>
            <a:pPr algn="just">
              <a:lnSpc>
                <a:spcPct val="150000"/>
              </a:lnSpc>
            </a:pPr>
            <a:endParaRPr lang="en-US" altLang="zh-CN" dirty="0" smtClean="0">
              <a:solidFill>
                <a:srgbClr val="F8F8F8"/>
              </a:solidFill>
              <a:latin typeface="华文中宋" pitchFamily="2" charset="-122"/>
              <a:ea typeface="华文中宋" pitchFamily="2" charset="-122"/>
            </a:endParaRPr>
          </a:p>
          <a:p>
            <a:pPr algn="just">
              <a:lnSpc>
                <a:spcPct val="150000"/>
              </a:lnSpc>
            </a:pPr>
            <a:r>
              <a:rPr lang="en-US" altLang="zh-CN" dirty="0" smtClean="0">
                <a:solidFill>
                  <a:srgbClr val="F8F8F8"/>
                </a:solidFill>
                <a:latin typeface="华文中宋" pitchFamily="2" charset="-122"/>
                <a:ea typeface="华文中宋" pitchFamily="2" charset="-122"/>
              </a:rPr>
              <a:t>      ——</a:t>
            </a:r>
            <a:r>
              <a:rPr lang="zh-CN" altLang="en-US" dirty="0" smtClean="0">
                <a:solidFill>
                  <a:srgbClr val="F8F8F8"/>
                </a:solidFill>
                <a:latin typeface="华文中宋" pitchFamily="2" charset="-122"/>
                <a:ea typeface="华文中宋" pitchFamily="2" charset="-122"/>
              </a:rPr>
              <a:t>新</a:t>
            </a:r>
            <a:r>
              <a:rPr lang="zh-CN" altLang="en-US" dirty="0">
                <a:solidFill>
                  <a:srgbClr val="F8F8F8"/>
                </a:solidFill>
                <a:latin typeface="华文中宋" pitchFamily="2" charset="-122"/>
                <a:ea typeface="华文中宋" pitchFamily="2" charset="-122"/>
              </a:rPr>
              <a:t>个人所得税法第十一</a:t>
            </a:r>
            <a:r>
              <a:rPr lang="zh-CN" altLang="en-US" dirty="0" smtClean="0">
                <a:solidFill>
                  <a:srgbClr val="F8F8F8"/>
                </a:solidFill>
                <a:latin typeface="华文中宋" pitchFamily="2" charset="-122"/>
                <a:ea typeface="华文中宋" pitchFamily="2" charset="-122"/>
              </a:rPr>
              <a:t>条</a:t>
            </a:r>
            <a:endParaRPr lang="zh-CN" altLang="en-US" dirty="0">
              <a:solidFill>
                <a:srgbClr val="F8F8F8"/>
              </a:solidFill>
              <a:latin typeface="华文中宋" pitchFamily="2" charset="-122"/>
              <a:ea typeface="华文中宋" pitchFamily="2" charset="-122"/>
            </a:endParaRPr>
          </a:p>
        </p:txBody>
      </p:sp>
      <p:sp>
        <p:nvSpPr>
          <p:cNvPr id="69" name="AutoShape 22"/>
          <p:cNvSpPr>
            <a:spLocks noChangeArrowheads="1"/>
          </p:cNvSpPr>
          <p:nvPr/>
        </p:nvSpPr>
        <p:spPr bwMode="auto">
          <a:xfrm>
            <a:off x="6095653" y="1796862"/>
            <a:ext cx="3686175" cy="501650"/>
          </a:xfrm>
          <a:prstGeom prst="roundRect">
            <a:avLst>
              <a:gd name="adj" fmla="val 0"/>
            </a:avLst>
          </a:prstGeom>
          <a:solidFill>
            <a:schemeClr val="accent6">
              <a:lumMod val="50000"/>
            </a:schemeClr>
          </a:solidFill>
          <a:ln w="3175" cmpd="sng">
            <a:solidFill>
              <a:srgbClr val="D7D7D7"/>
            </a:solidFill>
            <a:round/>
            <a:headEnd/>
            <a:tailEnd/>
          </a:ln>
        </p:spPr>
        <p:txBody>
          <a:bodyPr lIns="91428" tIns="45714" rIns="91428" bIns="45714" anchor="ctr"/>
          <a:lstStyle/>
          <a:p>
            <a:pPr algn="ctr">
              <a:lnSpc>
                <a:spcPct val="120000"/>
              </a:lnSpc>
            </a:pPr>
            <a:r>
              <a:rPr lang="zh-CN" altLang="en-US" b="1" dirty="0" smtClean="0">
                <a:solidFill>
                  <a:srgbClr val="FFFFFF"/>
                </a:solidFill>
                <a:latin typeface="华文中宋" pitchFamily="2" charset="-122"/>
                <a:ea typeface="华文中宋" pitchFamily="2" charset="-122"/>
              </a:rPr>
              <a:t>税法条文</a:t>
            </a:r>
            <a:endParaRPr lang="zh-CN" altLang="en-US" b="1" dirty="0">
              <a:solidFill>
                <a:srgbClr val="FFFFFF"/>
              </a:solidFill>
              <a:latin typeface="华文中宋" pitchFamily="2" charset="-122"/>
              <a:ea typeface="华文中宋" pitchFamily="2" charset="-122"/>
            </a:endParaRPr>
          </a:p>
        </p:txBody>
      </p:sp>
    </p:spTree>
    <p:extLst>
      <p:ext uri="{BB962C8B-B14F-4D97-AF65-F5344CB8AC3E}">
        <p14:creationId xmlns:p14="http://schemas.microsoft.com/office/powerpoint/2010/main" xmlns="" val="201142943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5" name="TextBox 18"/>
          <p:cNvSpPr txBox="1">
            <a:spLocks noChangeArrowheads="1"/>
          </p:cNvSpPr>
          <p:nvPr/>
        </p:nvSpPr>
        <p:spPr bwMode="auto">
          <a:xfrm>
            <a:off x="1147763" y="388938"/>
            <a:ext cx="6147813"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smtClean="0">
                <a:latin typeface="微软雅黑" pitchFamily="34" charset="-122"/>
                <a:ea typeface="微软雅黑" pitchFamily="34" charset="-122"/>
              </a:rPr>
              <a:t>3.2.6</a:t>
            </a:r>
            <a:r>
              <a:rPr lang="zh-CN" altLang="en-US" sz="2000" dirty="0" smtClean="0">
                <a:latin typeface="微软雅黑" pitchFamily="34" charset="-122"/>
                <a:ea typeface="微软雅黑" pitchFamily="34" charset="-122"/>
              </a:rPr>
              <a:t>专项</a:t>
            </a:r>
            <a:r>
              <a:rPr lang="zh-CN" altLang="en-US" sz="2000" dirty="0">
                <a:latin typeface="微软雅黑" pitchFamily="34" charset="-122"/>
                <a:ea typeface="微软雅黑" pitchFamily="34" charset="-122"/>
              </a:rPr>
              <a:t>附加扣除在预扣预缴环节办理的流程和方法</a:t>
            </a: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
        <p:nvSpPr>
          <p:cNvPr id="39" name="Rectangle 65"/>
          <p:cNvSpPr>
            <a:spLocks noChangeArrowheads="1"/>
          </p:cNvSpPr>
          <p:nvPr/>
        </p:nvSpPr>
        <p:spPr bwMode="auto">
          <a:xfrm>
            <a:off x="337741" y="2999944"/>
            <a:ext cx="1959015" cy="2117725"/>
          </a:xfrm>
          <a:prstGeom prst="rect">
            <a:avLst/>
          </a:prstGeom>
          <a:solidFill>
            <a:srgbClr val="7D6B6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97" name="Group 19884"/>
          <p:cNvGrpSpPr/>
          <p:nvPr/>
        </p:nvGrpSpPr>
        <p:grpSpPr>
          <a:xfrm>
            <a:off x="2319267" y="1807296"/>
            <a:ext cx="7819515" cy="4077020"/>
            <a:chOff x="0" y="573132"/>
            <a:chExt cx="10379275" cy="5798427"/>
          </a:xfrm>
        </p:grpSpPr>
        <p:grpSp>
          <p:nvGrpSpPr>
            <p:cNvPr id="98" name="Group 19851"/>
            <p:cNvGrpSpPr/>
            <p:nvPr/>
          </p:nvGrpSpPr>
          <p:grpSpPr>
            <a:xfrm>
              <a:off x="0" y="1713883"/>
              <a:ext cx="9468181" cy="3546826"/>
              <a:chOff x="0" y="0"/>
              <a:chExt cx="9468180" cy="3546824"/>
            </a:xfrm>
          </p:grpSpPr>
          <p:sp>
            <p:nvSpPr>
              <p:cNvPr id="131" name="Shape 19846"/>
              <p:cNvSpPr/>
              <p:nvPr/>
            </p:nvSpPr>
            <p:spPr>
              <a:xfrm>
                <a:off x="0" y="1122994"/>
                <a:ext cx="9468181" cy="1623131"/>
              </a:xfrm>
              <a:custGeom>
                <a:avLst/>
                <a:gdLst/>
                <a:ahLst/>
                <a:cxnLst>
                  <a:cxn ang="0">
                    <a:pos x="wd2" y="hd2"/>
                  </a:cxn>
                  <a:cxn ang="5400000">
                    <a:pos x="wd2" y="hd2"/>
                  </a:cxn>
                  <a:cxn ang="10800000">
                    <a:pos x="wd2" y="hd2"/>
                  </a:cxn>
                  <a:cxn ang="16200000">
                    <a:pos x="wd2" y="hd2"/>
                  </a:cxn>
                </a:cxnLst>
                <a:rect l="0" t="0" r="r" b="b"/>
                <a:pathLst>
                  <a:path w="21600" h="18217" extrusionOk="0">
                    <a:moveTo>
                      <a:pt x="0" y="9278"/>
                    </a:moveTo>
                    <a:cubicBezTo>
                      <a:pt x="3212" y="-1648"/>
                      <a:pt x="7383" y="-3027"/>
                      <a:pt x="10863" y="5687"/>
                    </a:cubicBezTo>
                    <a:cubicBezTo>
                      <a:pt x="11129" y="6354"/>
                      <a:pt x="11389" y="7078"/>
                      <a:pt x="11651" y="7785"/>
                    </a:cubicBezTo>
                    <a:cubicBezTo>
                      <a:pt x="13505" y="12792"/>
                      <a:pt x="15462" y="16954"/>
                      <a:pt x="17549" y="18008"/>
                    </a:cubicBezTo>
                    <a:cubicBezTo>
                      <a:pt x="18667" y="18573"/>
                      <a:pt x="19827" y="18145"/>
                      <a:pt x="20693" y="14792"/>
                    </a:cubicBezTo>
                    <a:cubicBezTo>
                      <a:pt x="21126" y="13114"/>
                      <a:pt x="21446" y="10796"/>
                      <a:pt x="21600" y="8139"/>
                    </a:cubicBezTo>
                  </a:path>
                </a:pathLst>
              </a:custGeom>
              <a:noFill/>
              <a:ln w="63500" cap="flat">
                <a:solidFill>
                  <a:srgbClr val="E5E5E5"/>
                </a:solidFill>
                <a:prstDash val="solid"/>
                <a:miter lim="400000"/>
              </a:ln>
              <a:effectLst/>
            </p:spPr>
            <p:txBody>
              <a:bodyPr wrap="square" lIns="50800" tIns="50800" rIns="50800" bIns="5080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sp>
            <p:nvSpPr>
              <p:cNvPr id="132" name="Shape 19847"/>
              <p:cNvSpPr/>
              <p:nvPr/>
            </p:nvSpPr>
            <p:spPr>
              <a:xfrm>
                <a:off x="467399" y="1598344"/>
                <a:ext cx="1951406" cy="844982"/>
              </a:xfrm>
              <a:custGeom>
                <a:avLst/>
                <a:gdLst/>
                <a:ahLst/>
                <a:cxnLst>
                  <a:cxn ang="0">
                    <a:pos x="wd2" y="hd2"/>
                  </a:cxn>
                  <a:cxn ang="5400000">
                    <a:pos x="wd2" y="hd2"/>
                  </a:cxn>
                  <a:cxn ang="10800000">
                    <a:pos x="wd2" y="hd2"/>
                  </a:cxn>
                  <a:cxn ang="16200000">
                    <a:pos x="wd2" y="hd2"/>
                  </a:cxn>
                </a:cxnLst>
                <a:rect l="0" t="0" r="r" b="b"/>
                <a:pathLst>
                  <a:path w="21600" h="20739" extrusionOk="0">
                    <a:moveTo>
                      <a:pt x="0" y="1726"/>
                    </a:moveTo>
                    <a:cubicBezTo>
                      <a:pt x="4146" y="-861"/>
                      <a:pt x="8391" y="-462"/>
                      <a:pt x="12235" y="2401"/>
                    </a:cubicBezTo>
                    <a:cubicBezTo>
                      <a:pt x="15825" y="5074"/>
                      <a:pt x="19200" y="10024"/>
                      <a:pt x="21049" y="17961"/>
                    </a:cubicBezTo>
                    <a:cubicBezTo>
                      <a:pt x="21259" y="18860"/>
                      <a:pt x="21442" y="19789"/>
                      <a:pt x="21600" y="20739"/>
                    </a:cubicBezTo>
                  </a:path>
                </a:pathLst>
              </a:custGeom>
              <a:noFill/>
              <a:ln w="63500" cap="flat">
                <a:solidFill>
                  <a:srgbClr val="E5E5E5"/>
                </a:solidFill>
                <a:prstDash val="solid"/>
                <a:miter lim="400000"/>
              </a:ln>
              <a:effectLst/>
            </p:spPr>
            <p:txBody>
              <a:bodyPr wrap="square" lIns="50800" tIns="50800" rIns="50800" bIns="5080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sp>
            <p:nvSpPr>
              <p:cNvPr id="133" name="Shape 19848"/>
              <p:cNvSpPr/>
              <p:nvPr/>
            </p:nvSpPr>
            <p:spPr>
              <a:xfrm>
                <a:off x="5283325" y="1912377"/>
                <a:ext cx="736511" cy="1634448"/>
              </a:xfrm>
              <a:custGeom>
                <a:avLst/>
                <a:gdLst/>
                <a:ahLst/>
                <a:cxnLst>
                  <a:cxn ang="0">
                    <a:pos x="wd2" y="hd2"/>
                  </a:cxn>
                  <a:cxn ang="5400000">
                    <a:pos x="wd2" y="hd2"/>
                  </a:cxn>
                  <a:cxn ang="10800000">
                    <a:pos x="wd2" y="hd2"/>
                  </a:cxn>
                  <a:cxn ang="16200000">
                    <a:pos x="wd2" y="hd2"/>
                  </a:cxn>
                </a:cxnLst>
                <a:rect l="0" t="0" r="r" b="b"/>
                <a:pathLst>
                  <a:path w="19990" h="21600" extrusionOk="0">
                    <a:moveTo>
                      <a:pt x="0" y="0"/>
                    </a:moveTo>
                    <a:cubicBezTo>
                      <a:pt x="13796" y="3685"/>
                      <a:pt x="21600" y="11086"/>
                      <a:pt x="19710" y="18693"/>
                    </a:cubicBezTo>
                    <a:cubicBezTo>
                      <a:pt x="19466" y="19677"/>
                      <a:pt x="19052" y="20650"/>
                      <a:pt x="18473" y="21600"/>
                    </a:cubicBezTo>
                  </a:path>
                </a:pathLst>
              </a:custGeom>
              <a:noFill/>
              <a:ln w="63500" cap="flat">
                <a:solidFill>
                  <a:srgbClr val="E5E5E5"/>
                </a:solidFill>
                <a:prstDash val="solid"/>
                <a:miter lim="400000"/>
              </a:ln>
              <a:effectLst/>
            </p:spPr>
            <p:txBody>
              <a:bodyPr wrap="square" lIns="50800" tIns="50800" rIns="50800" bIns="5080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sp>
            <p:nvSpPr>
              <p:cNvPr id="134" name="Shape 19849"/>
              <p:cNvSpPr/>
              <p:nvPr/>
            </p:nvSpPr>
            <p:spPr>
              <a:xfrm>
                <a:off x="1705132" y="0"/>
                <a:ext cx="1699946" cy="12234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825" y="20345"/>
                      <a:pt x="7501" y="18491"/>
                      <a:pt x="10966" y="16098"/>
                    </a:cubicBezTo>
                    <a:cubicBezTo>
                      <a:pt x="13982" y="14015"/>
                      <a:pt x="16905" y="11469"/>
                      <a:pt x="18994" y="7706"/>
                    </a:cubicBezTo>
                    <a:cubicBezTo>
                      <a:pt x="20256" y="5432"/>
                      <a:pt x="21144" y="2801"/>
                      <a:pt x="21600" y="0"/>
                    </a:cubicBezTo>
                  </a:path>
                </a:pathLst>
              </a:custGeom>
              <a:noFill/>
              <a:ln w="63500" cap="flat">
                <a:solidFill>
                  <a:srgbClr val="E5E5E5"/>
                </a:solidFill>
                <a:prstDash val="solid"/>
                <a:miter lim="400000"/>
              </a:ln>
              <a:effectLst/>
            </p:spPr>
            <p:txBody>
              <a:bodyPr wrap="square" lIns="50800" tIns="50800" rIns="50800" bIns="5080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sp>
            <p:nvSpPr>
              <p:cNvPr id="135" name="Shape 19850"/>
              <p:cNvSpPr/>
              <p:nvPr/>
            </p:nvSpPr>
            <p:spPr>
              <a:xfrm>
                <a:off x="4491659" y="579110"/>
                <a:ext cx="1762333" cy="937897"/>
              </a:xfrm>
              <a:custGeom>
                <a:avLst/>
                <a:gdLst/>
                <a:ahLst/>
                <a:cxnLst>
                  <a:cxn ang="0">
                    <a:pos x="wd2" y="hd2"/>
                  </a:cxn>
                  <a:cxn ang="5400000">
                    <a:pos x="wd2" y="hd2"/>
                  </a:cxn>
                  <a:cxn ang="10800000">
                    <a:pos x="wd2" y="hd2"/>
                  </a:cxn>
                  <a:cxn ang="16200000">
                    <a:pos x="wd2" y="hd2"/>
                  </a:cxn>
                </a:cxnLst>
                <a:rect l="0" t="0" r="r" b="b"/>
                <a:pathLst>
                  <a:path w="21503" h="21326" extrusionOk="0">
                    <a:moveTo>
                      <a:pt x="0" y="21259"/>
                    </a:moveTo>
                    <a:cubicBezTo>
                      <a:pt x="4257" y="21600"/>
                      <a:pt x="8418" y="20639"/>
                      <a:pt x="12363" y="18549"/>
                    </a:cubicBezTo>
                    <a:cubicBezTo>
                      <a:pt x="16071" y="16584"/>
                      <a:pt x="19851" y="13191"/>
                      <a:pt x="21137" y="6275"/>
                    </a:cubicBezTo>
                    <a:cubicBezTo>
                      <a:pt x="21511" y="4260"/>
                      <a:pt x="21600" y="2099"/>
                      <a:pt x="21397" y="0"/>
                    </a:cubicBezTo>
                  </a:path>
                </a:pathLst>
              </a:custGeom>
              <a:noFill/>
              <a:ln w="63500" cap="flat">
                <a:solidFill>
                  <a:srgbClr val="E5E5E5"/>
                </a:solidFill>
                <a:prstDash val="solid"/>
                <a:miter lim="400000"/>
              </a:ln>
              <a:effectLst/>
            </p:spPr>
            <p:txBody>
              <a:bodyPr wrap="square" lIns="50800" tIns="50800" rIns="50800" bIns="5080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grpSp>
        <p:grpSp>
          <p:nvGrpSpPr>
            <p:cNvPr id="99" name="Group 19867"/>
            <p:cNvGrpSpPr/>
            <p:nvPr/>
          </p:nvGrpSpPr>
          <p:grpSpPr>
            <a:xfrm>
              <a:off x="1466813" y="1146214"/>
              <a:ext cx="8025223" cy="4393078"/>
              <a:chOff x="0" y="0"/>
              <a:chExt cx="8025222" cy="4393076"/>
            </a:xfrm>
          </p:grpSpPr>
          <p:grpSp>
            <p:nvGrpSpPr>
              <p:cNvPr id="116" name="Group 19854"/>
              <p:cNvGrpSpPr/>
              <p:nvPr/>
            </p:nvGrpSpPr>
            <p:grpSpPr>
              <a:xfrm>
                <a:off x="3790176" y="756351"/>
                <a:ext cx="1019527" cy="1019527"/>
                <a:chOff x="0" y="0"/>
                <a:chExt cx="1019525" cy="1019525"/>
              </a:xfrm>
            </p:grpSpPr>
            <p:sp>
              <p:nvSpPr>
                <p:cNvPr id="129" name="Shape 19852"/>
                <p:cNvSpPr/>
                <p:nvPr/>
              </p:nvSpPr>
              <p:spPr>
                <a:xfrm>
                  <a:off x="0" y="0"/>
                  <a:ext cx="1019526" cy="1019526"/>
                </a:xfrm>
                <a:prstGeom prst="ellipse">
                  <a:avLst/>
                </a:prstGeom>
                <a:solidFill>
                  <a:srgbClr val="3197E0"/>
                </a:solidFill>
                <a:ln w="12700" cap="flat">
                  <a:noFill/>
                  <a:miter lim="400000"/>
                </a:ln>
                <a:effectLst/>
              </p:spPr>
              <p:txBody>
                <a:bodyPr wrap="square" lIns="0" tIns="0" rIns="0" bIns="0" numCol="1" anchor="t">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sp>
              <p:nvSpPr>
                <p:cNvPr id="130" name="Shape 19853"/>
                <p:cNvSpPr/>
                <p:nvPr/>
              </p:nvSpPr>
              <p:spPr>
                <a:xfrm>
                  <a:off x="320412" y="322581"/>
                  <a:ext cx="374509" cy="374364"/>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FFFFFF"/>
                </a:solidFill>
                <a:ln w="12700" cap="flat">
                  <a:noFill/>
                  <a:miter lim="400000"/>
                </a:ln>
                <a:effectLst/>
              </p:spPr>
              <p:txBody>
                <a:bodyPr wrap="square" lIns="0" tIns="0" rIns="0" bIns="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grpSp>
          <p:grpSp>
            <p:nvGrpSpPr>
              <p:cNvPr id="117" name="Group 19857"/>
              <p:cNvGrpSpPr/>
              <p:nvPr/>
            </p:nvGrpSpPr>
            <p:grpSpPr>
              <a:xfrm>
                <a:off x="3555568" y="3373550"/>
                <a:ext cx="1019527" cy="1019527"/>
                <a:chOff x="0" y="0"/>
                <a:chExt cx="1019525" cy="1019525"/>
              </a:xfrm>
            </p:grpSpPr>
            <p:sp>
              <p:nvSpPr>
                <p:cNvPr id="127" name="Shape 19855"/>
                <p:cNvSpPr/>
                <p:nvPr/>
              </p:nvSpPr>
              <p:spPr>
                <a:xfrm>
                  <a:off x="0" y="0"/>
                  <a:ext cx="1019526" cy="1019526"/>
                </a:xfrm>
                <a:prstGeom prst="ellipse">
                  <a:avLst/>
                </a:prstGeom>
                <a:solidFill>
                  <a:srgbClr val="3484C9"/>
                </a:solidFill>
                <a:ln w="12700" cap="flat">
                  <a:noFill/>
                  <a:miter lim="400000"/>
                </a:ln>
                <a:effectLst/>
              </p:spPr>
              <p:txBody>
                <a:bodyPr wrap="square" lIns="0" tIns="0" rIns="0" bIns="0" numCol="1" anchor="t">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sp>
              <p:nvSpPr>
                <p:cNvPr id="128" name="Shape 19856"/>
                <p:cNvSpPr/>
                <p:nvPr/>
              </p:nvSpPr>
              <p:spPr>
                <a:xfrm>
                  <a:off x="347679" y="364901"/>
                  <a:ext cx="324167" cy="289724"/>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0" tIns="0" rIns="0" bIns="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grpSp>
          <p:grpSp>
            <p:nvGrpSpPr>
              <p:cNvPr id="118" name="Group 19860"/>
              <p:cNvGrpSpPr/>
              <p:nvPr/>
            </p:nvGrpSpPr>
            <p:grpSpPr>
              <a:xfrm>
                <a:off x="0" y="2678381"/>
                <a:ext cx="1019526" cy="1019526"/>
                <a:chOff x="0" y="0"/>
                <a:chExt cx="1019525" cy="1019525"/>
              </a:xfrm>
            </p:grpSpPr>
            <p:sp>
              <p:nvSpPr>
                <p:cNvPr id="125" name="Shape 19858"/>
                <p:cNvSpPr/>
                <p:nvPr/>
              </p:nvSpPr>
              <p:spPr>
                <a:xfrm>
                  <a:off x="0" y="0"/>
                  <a:ext cx="1019526" cy="1019526"/>
                </a:xfrm>
                <a:prstGeom prst="ellipse">
                  <a:avLst/>
                </a:prstGeom>
                <a:solidFill>
                  <a:srgbClr val="999999"/>
                </a:solidFill>
                <a:ln w="12700" cap="flat">
                  <a:noFill/>
                  <a:miter lim="400000"/>
                </a:ln>
                <a:effectLst/>
              </p:spPr>
              <p:txBody>
                <a:bodyPr wrap="square" lIns="0" tIns="0" rIns="0" bIns="0" numCol="1" anchor="t">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sp>
              <p:nvSpPr>
                <p:cNvPr id="126" name="Shape 19859"/>
                <p:cNvSpPr/>
                <p:nvPr/>
              </p:nvSpPr>
              <p:spPr>
                <a:xfrm>
                  <a:off x="322508" y="322506"/>
                  <a:ext cx="374510" cy="374514"/>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FFFFF"/>
                </a:solidFill>
                <a:ln w="12700" cap="flat">
                  <a:noFill/>
                  <a:miter lim="400000"/>
                </a:ln>
                <a:effectLst/>
              </p:spPr>
              <p:txBody>
                <a:bodyPr wrap="square" lIns="38100" tIns="38100" rIns="38100" bIns="3810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grpSp>
          <p:grpSp>
            <p:nvGrpSpPr>
              <p:cNvPr id="119" name="Group 19863"/>
              <p:cNvGrpSpPr/>
              <p:nvPr/>
            </p:nvGrpSpPr>
            <p:grpSpPr>
              <a:xfrm>
                <a:off x="967032" y="0"/>
                <a:ext cx="1012336" cy="1012328"/>
                <a:chOff x="0" y="0"/>
                <a:chExt cx="1012334" cy="1012327"/>
              </a:xfrm>
            </p:grpSpPr>
            <p:sp>
              <p:nvSpPr>
                <p:cNvPr id="123" name="Shape 19861"/>
                <p:cNvSpPr/>
                <p:nvPr/>
              </p:nvSpPr>
              <p:spPr>
                <a:xfrm>
                  <a:off x="0" y="0"/>
                  <a:ext cx="1012335" cy="1012328"/>
                </a:xfrm>
                <a:prstGeom prst="ellipse">
                  <a:avLst/>
                </a:prstGeom>
                <a:solidFill>
                  <a:srgbClr val="3197E0"/>
                </a:solidFill>
                <a:ln w="12700" cap="flat">
                  <a:noFill/>
                  <a:miter lim="400000"/>
                </a:ln>
                <a:effectLst/>
              </p:spPr>
              <p:txBody>
                <a:bodyPr wrap="square" lIns="38100" tIns="38100" rIns="38100" bIns="3810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sp>
              <p:nvSpPr>
                <p:cNvPr id="124" name="Shape 19862"/>
                <p:cNvSpPr/>
                <p:nvPr/>
              </p:nvSpPr>
              <p:spPr>
                <a:xfrm>
                  <a:off x="317350" y="317346"/>
                  <a:ext cx="377635" cy="37763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833"/>
                        <a:pt x="0" y="10800"/>
                      </a:cubicBezTo>
                      <a:cubicBezTo>
                        <a:pt x="0" y="16767"/>
                        <a:pt x="4833" y="21600"/>
                        <a:pt x="10800" y="21600"/>
                      </a:cubicBezTo>
                      <a:cubicBezTo>
                        <a:pt x="16767" y="21600"/>
                        <a:pt x="21600" y="16767"/>
                        <a:pt x="21600" y="10800"/>
                      </a:cubicBezTo>
                      <a:cubicBezTo>
                        <a:pt x="21600" y="4833"/>
                        <a:pt x="16767" y="0"/>
                        <a:pt x="10800" y="0"/>
                      </a:cubicBezTo>
                      <a:close/>
                      <a:moveTo>
                        <a:pt x="10800" y="1901"/>
                      </a:moveTo>
                      <a:cubicBezTo>
                        <a:pt x="11013" y="1901"/>
                        <a:pt x="11227" y="1974"/>
                        <a:pt x="11389" y="2136"/>
                      </a:cubicBezTo>
                      <a:cubicBezTo>
                        <a:pt x="11713" y="2461"/>
                        <a:pt x="11713" y="2990"/>
                        <a:pt x="11389" y="3314"/>
                      </a:cubicBezTo>
                      <a:cubicBezTo>
                        <a:pt x="11064" y="3638"/>
                        <a:pt x="10536" y="3638"/>
                        <a:pt x="10211" y="3314"/>
                      </a:cubicBezTo>
                      <a:cubicBezTo>
                        <a:pt x="9887" y="2989"/>
                        <a:pt x="9887" y="2461"/>
                        <a:pt x="10211" y="2136"/>
                      </a:cubicBezTo>
                      <a:cubicBezTo>
                        <a:pt x="10373" y="1974"/>
                        <a:pt x="10587" y="1901"/>
                        <a:pt x="10800" y="1901"/>
                      </a:cubicBezTo>
                      <a:close/>
                      <a:moveTo>
                        <a:pt x="10800" y="4222"/>
                      </a:moveTo>
                      <a:cubicBezTo>
                        <a:pt x="11049" y="4222"/>
                        <a:pt x="11254" y="4427"/>
                        <a:pt x="11254" y="4677"/>
                      </a:cubicBezTo>
                      <a:lnTo>
                        <a:pt x="11254" y="9707"/>
                      </a:lnTo>
                      <a:cubicBezTo>
                        <a:pt x="11409" y="9769"/>
                        <a:pt x="11583" y="9766"/>
                        <a:pt x="11708" y="9892"/>
                      </a:cubicBezTo>
                      <a:cubicBezTo>
                        <a:pt x="11834" y="10018"/>
                        <a:pt x="11848" y="10190"/>
                        <a:pt x="11910" y="10346"/>
                      </a:cubicBezTo>
                      <a:lnTo>
                        <a:pt x="15662" y="10346"/>
                      </a:lnTo>
                      <a:cubicBezTo>
                        <a:pt x="15911" y="10346"/>
                        <a:pt x="16116" y="10551"/>
                        <a:pt x="16116" y="10800"/>
                      </a:cubicBezTo>
                      <a:cubicBezTo>
                        <a:pt x="16116" y="11049"/>
                        <a:pt x="15911" y="11254"/>
                        <a:pt x="15662" y="11254"/>
                      </a:cubicBezTo>
                      <a:lnTo>
                        <a:pt x="11910" y="11254"/>
                      </a:lnTo>
                      <a:cubicBezTo>
                        <a:pt x="11848" y="11410"/>
                        <a:pt x="11834" y="11582"/>
                        <a:pt x="11708" y="11708"/>
                      </a:cubicBezTo>
                      <a:cubicBezTo>
                        <a:pt x="11208" y="12209"/>
                        <a:pt x="10392" y="12209"/>
                        <a:pt x="9892" y="11708"/>
                      </a:cubicBezTo>
                      <a:cubicBezTo>
                        <a:pt x="9391" y="11208"/>
                        <a:pt x="9391" y="10392"/>
                        <a:pt x="9892" y="9892"/>
                      </a:cubicBezTo>
                      <a:cubicBezTo>
                        <a:pt x="10021" y="9762"/>
                        <a:pt x="10203" y="9769"/>
                        <a:pt x="10363" y="9707"/>
                      </a:cubicBezTo>
                      <a:lnTo>
                        <a:pt x="10363" y="4677"/>
                      </a:lnTo>
                      <a:cubicBezTo>
                        <a:pt x="10363" y="4427"/>
                        <a:pt x="10551" y="4222"/>
                        <a:pt x="10800" y="4222"/>
                      </a:cubicBezTo>
                      <a:close/>
                      <a:moveTo>
                        <a:pt x="2708" y="9976"/>
                      </a:moveTo>
                      <a:cubicBezTo>
                        <a:pt x="2921" y="9976"/>
                        <a:pt x="3135" y="10049"/>
                        <a:pt x="3297" y="10211"/>
                      </a:cubicBezTo>
                      <a:cubicBezTo>
                        <a:pt x="3622" y="10536"/>
                        <a:pt x="3622" y="11064"/>
                        <a:pt x="3297" y="11389"/>
                      </a:cubicBezTo>
                      <a:cubicBezTo>
                        <a:pt x="2973" y="11713"/>
                        <a:pt x="2444" y="11713"/>
                        <a:pt x="2120" y="11389"/>
                      </a:cubicBezTo>
                      <a:cubicBezTo>
                        <a:pt x="1795" y="11064"/>
                        <a:pt x="1795" y="10536"/>
                        <a:pt x="2120" y="10211"/>
                      </a:cubicBezTo>
                      <a:cubicBezTo>
                        <a:pt x="2282" y="10049"/>
                        <a:pt x="2496" y="9976"/>
                        <a:pt x="2708" y="9976"/>
                      </a:cubicBezTo>
                      <a:close/>
                      <a:moveTo>
                        <a:pt x="18908" y="9976"/>
                      </a:moveTo>
                      <a:cubicBezTo>
                        <a:pt x="19121" y="9976"/>
                        <a:pt x="19318" y="10049"/>
                        <a:pt x="19480" y="10211"/>
                      </a:cubicBezTo>
                      <a:cubicBezTo>
                        <a:pt x="19805" y="10536"/>
                        <a:pt x="19805" y="11064"/>
                        <a:pt x="19480" y="11389"/>
                      </a:cubicBezTo>
                      <a:cubicBezTo>
                        <a:pt x="19156" y="11713"/>
                        <a:pt x="18644" y="11713"/>
                        <a:pt x="18320" y="11389"/>
                      </a:cubicBezTo>
                      <a:cubicBezTo>
                        <a:pt x="17995" y="11064"/>
                        <a:pt x="17995" y="10536"/>
                        <a:pt x="18320" y="10211"/>
                      </a:cubicBezTo>
                      <a:cubicBezTo>
                        <a:pt x="18482" y="10049"/>
                        <a:pt x="18696" y="9976"/>
                        <a:pt x="18908" y="9976"/>
                      </a:cubicBezTo>
                      <a:close/>
                      <a:moveTo>
                        <a:pt x="10800" y="18050"/>
                      </a:moveTo>
                      <a:cubicBezTo>
                        <a:pt x="11013" y="18051"/>
                        <a:pt x="11227" y="18124"/>
                        <a:pt x="11389" y="18286"/>
                      </a:cubicBezTo>
                      <a:cubicBezTo>
                        <a:pt x="11713" y="18610"/>
                        <a:pt x="11713" y="19139"/>
                        <a:pt x="11389" y="19464"/>
                      </a:cubicBezTo>
                      <a:cubicBezTo>
                        <a:pt x="11064" y="19788"/>
                        <a:pt x="10536" y="19788"/>
                        <a:pt x="10211" y="19464"/>
                      </a:cubicBezTo>
                      <a:cubicBezTo>
                        <a:pt x="9887" y="19139"/>
                        <a:pt x="9887" y="18610"/>
                        <a:pt x="10211" y="18286"/>
                      </a:cubicBezTo>
                      <a:cubicBezTo>
                        <a:pt x="10373" y="18124"/>
                        <a:pt x="10587" y="18050"/>
                        <a:pt x="10800" y="18050"/>
                      </a:cubicBezTo>
                      <a:close/>
                    </a:path>
                  </a:pathLst>
                </a:custGeom>
                <a:solidFill>
                  <a:srgbClr val="FFFFFF"/>
                </a:solidFill>
                <a:ln w="12700" cap="flat">
                  <a:noFill/>
                  <a:miter lim="400000"/>
                </a:ln>
                <a:effectLst/>
              </p:spPr>
              <p:txBody>
                <a:bodyPr wrap="square" lIns="0" tIns="0" rIns="0" bIns="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grpSp>
          <p:grpSp>
            <p:nvGrpSpPr>
              <p:cNvPr id="120" name="Group 19866"/>
              <p:cNvGrpSpPr/>
              <p:nvPr/>
            </p:nvGrpSpPr>
            <p:grpSpPr>
              <a:xfrm>
                <a:off x="7005696" y="1881566"/>
                <a:ext cx="1019527" cy="1019527"/>
                <a:chOff x="0" y="0"/>
                <a:chExt cx="1019525" cy="1019525"/>
              </a:xfrm>
            </p:grpSpPr>
            <p:sp>
              <p:nvSpPr>
                <p:cNvPr id="121" name="Shape 19864"/>
                <p:cNvSpPr/>
                <p:nvPr/>
              </p:nvSpPr>
              <p:spPr>
                <a:xfrm>
                  <a:off x="0" y="0"/>
                  <a:ext cx="1019526" cy="1019526"/>
                </a:xfrm>
                <a:prstGeom prst="ellipse">
                  <a:avLst/>
                </a:prstGeom>
                <a:solidFill>
                  <a:srgbClr val="72B1D7"/>
                </a:solidFill>
                <a:ln w="12700" cap="flat">
                  <a:noFill/>
                  <a:miter lim="400000"/>
                </a:ln>
                <a:effectLst/>
              </p:spPr>
              <p:txBody>
                <a:bodyPr wrap="square" lIns="0" tIns="0" rIns="0" bIns="0" numCol="1" anchor="t">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sp>
              <p:nvSpPr>
                <p:cNvPr id="122" name="Shape 19865"/>
                <p:cNvSpPr/>
                <p:nvPr/>
              </p:nvSpPr>
              <p:spPr>
                <a:xfrm>
                  <a:off x="416452" y="303835"/>
                  <a:ext cx="186622" cy="411855"/>
                </a:xfrm>
                <a:custGeom>
                  <a:avLst/>
                  <a:gdLst/>
                  <a:ahLst/>
                  <a:cxnLst>
                    <a:cxn ang="0">
                      <a:pos x="wd2" y="hd2"/>
                    </a:cxn>
                    <a:cxn ang="5400000">
                      <a:pos x="wd2" y="hd2"/>
                    </a:cxn>
                    <a:cxn ang="10800000">
                      <a:pos x="wd2" y="hd2"/>
                    </a:cxn>
                    <a:cxn ang="16200000">
                      <a:pos x="wd2" y="hd2"/>
                    </a:cxn>
                  </a:cxnLst>
                  <a:rect l="0" t="0" r="r" b="b"/>
                  <a:pathLst>
                    <a:path w="21600" h="21600" extrusionOk="0">
                      <a:moveTo>
                        <a:pt x="19100" y="18466"/>
                      </a:moveTo>
                      <a:lnTo>
                        <a:pt x="2500" y="18466"/>
                      </a:lnTo>
                      <a:lnTo>
                        <a:pt x="2500" y="3136"/>
                      </a:lnTo>
                      <a:lnTo>
                        <a:pt x="19100" y="3136"/>
                      </a:lnTo>
                      <a:cubicBezTo>
                        <a:pt x="19100" y="3136"/>
                        <a:pt x="19100" y="18466"/>
                        <a:pt x="19100" y="18466"/>
                      </a:cubicBezTo>
                      <a:close/>
                      <a:moveTo>
                        <a:pt x="10853" y="20779"/>
                      </a:moveTo>
                      <a:cubicBezTo>
                        <a:pt x="10002" y="20779"/>
                        <a:pt x="9310" y="20457"/>
                        <a:pt x="9310" y="20058"/>
                      </a:cubicBezTo>
                      <a:cubicBezTo>
                        <a:pt x="9310" y="19659"/>
                        <a:pt x="10002" y="19337"/>
                        <a:pt x="10853" y="19337"/>
                      </a:cubicBezTo>
                      <a:cubicBezTo>
                        <a:pt x="11704" y="19337"/>
                        <a:pt x="12396" y="19659"/>
                        <a:pt x="12396" y="20058"/>
                      </a:cubicBezTo>
                      <a:cubicBezTo>
                        <a:pt x="12396" y="20457"/>
                        <a:pt x="11704" y="20779"/>
                        <a:pt x="10853" y="20779"/>
                      </a:cubicBezTo>
                      <a:close/>
                      <a:moveTo>
                        <a:pt x="17876" y="0"/>
                      </a:moveTo>
                      <a:lnTo>
                        <a:pt x="3724" y="0"/>
                      </a:lnTo>
                      <a:cubicBezTo>
                        <a:pt x="1664" y="0"/>
                        <a:pt x="0" y="780"/>
                        <a:pt x="0" y="1741"/>
                      </a:cubicBezTo>
                      <a:lnTo>
                        <a:pt x="0" y="19859"/>
                      </a:lnTo>
                      <a:cubicBezTo>
                        <a:pt x="0" y="20820"/>
                        <a:pt x="1664" y="21600"/>
                        <a:pt x="3724" y="21600"/>
                      </a:cubicBezTo>
                      <a:lnTo>
                        <a:pt x="17876" y="21600"/>
                      </a:lnTo>
                      <a:cubicBezTo>
                        <a:pt x="19931" y="21600"/>
                        <a:pt x="21600" y="20820"/>
                        <a:pt x="21600" y="19859"/>
                      </a:cubicBezTo>
                      <a:lnTo>
                        <a:pt x="21600" y="1741"/>
                      </a:lnTo>
                      <a:cubicBezTo>
                        <a:pt x="21600" y="780"/>
                        <a:pt x="19931" y="0"/>
                        <a:pt x="17876" y="0"/>
                      </a:cubicBezTo>
                      <a:close/>
                    </a:path>
                  </a:pathLst>
                </a:custGeom>
                <a:solidFill>
                  <a:srgbClr val="FFFFFF"/>
                </a:solidFill>
                <a:ln w="12700" cap="flat">
                  <a:noFill/>
                  <a:miter lim="400000"/>
                </a:ln>
                <a:effectLst/>
              </p:spPr>
              <p:txBody>
                <a:bodyPr wrap="square" lIns="38100" tIns="38100" rIns="38100" bIns="38100" numCol="1" anchor="ctr">
                  <a:noAutofit/>
                </a:bodyPr>
                <a:lstStyle/>
                <a:p>
                  <a:pPr algn="ctr" defTabSz="382667" fontAlgn="auto" hangingPunct="0">
                    <a:lnSpc>
                      <a:spcPct val="80000"/>
                    </a:lnSpc>
                    <a:spcBef>
                      <a:spcPts val="4605"/>
                    </a:spcBef>
                    <a:spcAft>
                      <a:spcPts val="0"/>
                    </a:spcAft>
                  </a:pPr>
                  <a:endParaRPr sz="4200" kern="0">
                    <a:solidFill>
                      <a:srgbClr val="333333"/>
                    </a:solidFill>
                    <a:latin typeface="华文中宋" pitchFamily="2" charset="-122"/>
                    <a:ea typeface="华文中宋" pitchFamily="2" charset="-122"/>
                    <a:sym typeface="Helvetica Neue Thin"/>
                  </a:endParaRPr>
                </a:p>
              </p:txBody>
            </p:sp>
          </p:grpSp>
        </p:grpSp>
        <p:grpSp>
          <p:nvGrpSpPr>
            <p:cNvPr id="100" name="Group 19883"/>
            <p:cNvGrpSpPr/>
            <p:nvPr/>
          </p:nvGrpSpPr>
          <p:grpSpPr>
            <a:xfrm>
              <a:off x="582289" y="573132"/>
              <a:ext cx="9796986" cy="5798427"/>
              <a:chOff x="2713" y="573133"/>
              <a:chExt cx="9796985" cy="5798425"/>
            </a:xfrm>
          </p:grpSpPr>
          <p:sp>
            <p:nvSpPr>
              <p:cNvPr id="115" name="Shape 19869"/>
              <p:cNvSpPr/>
              <p:nvPr/>
            </p:nvSpPr>
            <p:spPr>
              <a:xfrm>
                <a:off x="2713" y="4949586"/>
                <a:ext cx="2168906" cy="9121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b">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algn="ctr" defTabSz="382667" fontAlgn="auto" hangingPunct="0">
                  <a:spcBef>
                    <a:spcPts val="4605"/>
                  </a:spcBef>
                  <a:spcAft>
                    <a:spcPts val="0"/>
                  </a:spcAft>
                </a:pPr>
                <a:r>
                  <a:rPr lang="en-US" sz="2000" kern="0" dirty="0">
                    <a:solidFill>
                      <a:srgbClr val="FF0000"/>
                    </a:solidFill>
                    <a:latin typeface="华文中宋" pitchFamily="2" charset="-122"/>
                    <a:ea typeface="华文中宋" pitchFamily="2" charset="-122"/>
                  </a:rPr>
                  <a:t>1.</a:t>
                </a:r>
                <a:r>
                  <a:rPr lang="zh-CN" altLang="en-US" sz="2000" kern="0" dirty="0">
                    <a:solidFill>
                      <a:srgbClr val="FF0000"/>
                    </a:solidFill>
                    <a:latin typeface="华文中宋" pitchFamily="2" charset="-122"/>
                    <a:ea typeface="华文中宋" pitchFamily="2" charset="-122"/>
                  </a:rPr>
                  <a:t>员工提交扣除信息</a:t>
                </a:r>
                <a:endParaRPr sz="2000" kern="0" dirty="0">
                  <a:solidFill>
                    <a:srgbClr val="FF0000"/>
                  </a:solidFill>
                  <a:latin typeface="华文中宋" pitchFamily="2" charset="-122"/>
                  <a:ea typeface="华文中宋" pitchFamily="2" charset="-122"/>
                </a:endParaRPr>
              </a:p>
            </p:txBody>
          </p:sp>
          <p:sp>
            <p:nvSpPr>
              <p:cNvPr id="113" name="Shape 19872"/>
              <p:cNvSpPr/>
              <p:nvPr/>
            </p:nvSpPr>
            <p:spPr>
              <a:xfrm>
                <a:off x="3795603" y="5558660"/>
                <a:ext cx="2788574" cy="8128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b">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algn="ctr" defTabSz="382667" fontAlgn="auto" hangingPunct="0">
                  <a:spcBef>
                    <a:spcPts val="4605"/>
                  </a:spcBef>
                  <a:spcAft>
                    <a:spcPts val="0"/>
                  </a:spcAft>
                </a:pPr>
                <a:r>
                  <a:rPr lang="en-US" sz="2000" kern="0" dirty="0">
                    <a:solidFill>
                      <a:srgbClr val="FF0000"/>
                    </a:solidFill>
                    <a:latin typeface="华文中宋" pitchFamily="2" charset="-122"/>
                    <a:ea typeface="华文中宋" pitchFamily="2" charset="-122"/>
                  </a:rPr>
                  <a:t>4.</a:t>
                </a:r>
                <a:r>
                  <a:rPr lang="zh-CN" altLang="en-US" sz="2000" kern="0" dirty="0">
                    <a:solidFill>
                      <a:srgbClr val="FF0000"/>
                    </a:solidFill>
                    <a:latin typeface="华文中宋" pitchFamily="2" charset="-122"/>
                    <a:ea typeface="华文中宋" pitchFamily="2" charset="-122"/>
                  </a:rPr>
                  <a:t>可将扣除金额填制扣缴报告表</a:t>
                </a:r>
                <a:endParaRPr sz="2000" kern="0" dirty="0">
                  <a:solidFill>
                    <a:srgbClr val="FF0000"/>
                  </a:solidFill>
                  <a:latin typeface="华文中宋" pitchFamily="2" charset="-122"/>
                  <a:ea typeface="华文中宋" pitchFamily="2" charset="-122"/>
                </a:endParaRPr>
              </a:p>
            </p:txBody>
          </p:sp>
          <p:sp>
            <p:nvSpPr>
              <p:cNvPr id="111" name="Shape 19875"/>
              <p:cNvSpPr/>
              <p:nvPr/>
            </p:nvSpPr>
            <p:spPr>
              <a:xfrm>
                <a:off x="966150" y="573133"/>
                <a:ext cx="2323539" cy="3870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b">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algn="ctr" defTabSz="382667" fontAlgn="auto" hangingPunct="0">
                  <a:spcBef>
                    <a:spcPts val="4605"/>
                  </a:spcBef>
                  <a:spcAft>
                    <a:spcPts val="0"/>
                  </a:spcAft>
                </a:pPr>
                <a:r>
                  <a:rPr lang="en-US" sz="2000" kern="0" dirty="0">
                    <a:solidFill>
                      <a:srgbClr val="FF0000"/>
                    </a:solidFill>
                    <a:latin typeface="华文中宋" pitchFamily="2" charset="-122"/>
                    <a:ea typeface="华文中宋" pitchFamily="2" charset="-122"/>
                  </a:rPr>
                  <a:t>2.</a:t>
                </a:r>
                <a:r>
                  <a:rPr lang="zh-CN" altLang="en-US" sz="2000" kern="0" dirty="0">
                    <a:solidFill>
                      <a:srgbClr val="FF0000"/>
                    </a:solidFill>
                    <a:latin typeface="华文中宋" pitchFamily="2" charset="-122"/>
                    <a:ea typeface="华文中宋" pitchFamily="2" charset="-122"/>
                  </a:rPr>
                  <a:t>扣缴单位应当接受</a:t>
                </a:r>
                <a:endParaRPr sz="2000" kern="0" dirty="0">
                  <a:solidFill>
                    <a:srgbClr val="FF0000"/>
                  </a:solidFill>
                  <a:latin typeface="华文中宋" pitchFamily="2" charset="-122"/>
                  <a:ea typeface="华文中宋" pitchFamily="2" charset="-122"/>
                </a:endParaRPr>
              </a:p>
            </p:txBody>
          </p:sp>
          <p:grpSp>
            <p:nvGrpSpPr>
              <p:cNvPr id="104" name="Group 19879"/>
              <p:cNvGrpSpPr/>
              <p:nvPr/>
            </p:nvGrpSpPr>
            <p:grpSpPr>
              <a:xfrm>
                <a:off x="7005697" y="1202743"/>
                <a:ext cx="2794001" cy="1634137"/>
                <a:chOff x="0" y="-604696"/>
                <a:chExt cx="2794000" cy="1634134"/>
              </a:xfrm>
            </p:grpSpPr>
            <p:sp>
              <p:nvSpPr>
                <p:cNvPr id="108" name="Shape 19877"/>
                <p:cNvSpPr/>
                <p:nvPr/>
              </p:nvSpPr>
              <p:spPr>
                <a:xfrm>
                  <a:off x="0" y="12700"/>
                  <a:ext cx="2794000" cy="5749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algn="ctr" defTabSz="584123" fontAlgn="auto" hangingPunct="0">
                    <a:spcAft>
                      <a:spcPts val="0"/>
                    </a:spcAft>
                  </a:pPr>
                  <a:r>
                    <a:rPr kern="0" dirty="0">
                      <a:latin typeface="华文中宋" pitchFamily="2" charset="-122"/>
                      <a:ea typeface="华文中宋" pitchFamily="2" charset="-122"/>
                    </a:rPr>
                    <a:t>.</a:t>
                  </a:r>
                </a:p>
              </p:txBody>
            </p:sp>
            <p:sp>
              <p:nvSpPr>
                <p:cNvPr id="109" name="Shape 19878"/>
                <p:cNvSpPr/>
                <p:nvPr/>
              </p:nvSpPr>
              <p:spPr>
                <a:xfrm>
                  <a:off x="434475" y="-604696"/>
                  <a:ext cx="2111671" cy="163413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b">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algn="ctr" defTabSz="382667" fontAlgn="auto" hangingPunct="0">
                    <a:spcBef>
                      <a:spcPts val="4605"/>
                    </a:spcBef>
                    <a:spcAft>
                      <a:spcPts val="0"/>
                    </a:spcAft>
                  </a:pPr>
                  <a:r>
                    <a:rPr lang="en-US" sz="2000" kern="0" dirty="0">
                      <a:solidFill>
                        <a:srgbClr val="FF0000"/>
                      </a:solidFill>
                      <a:latin typeface="华文中宋" pitchFamily="2" charset="-122"/>
                      <a:ea typeface="华文中宋" pitchFamily="2" charset="-122"/>
                    </a:rPr>
                    <a:t>5.</a:t>
                  </a:r>
                  <a:r>
                    <a:rPr lang="zh-CN" altLang="en-US" sz="2000" kern="0" dirty="0">
                      <a:solidFill>
                        <a:srgbClr val="FF0000"/>
                      </a:solidFill>
                      <a:latin typeface="华文中宋" pitchFamily="2" charset="-122"/>
                      <a:ea typeface="华文中宋" pitchFamily="2" charset="-122"/>
                    </a:rPr>
                    <a:t>办理扣除计算税款</a:t>
                  </a:r>
                  <a:endParaRPr sz="2000" kern="0" dirty="0">
                    <a:solidFill>
                      <a:srgbClr val="FF0000"/>
                    </a:solidFill>
                    <a:latin typeface="华文中宋" pitchFamily="2" charset="-122"/>
                    <a:ea typeface="华文中宋" pitchFamily="2" charset="-122"/>
                  </a:endParaRPr>
                </a:p>
              </p:txBody>
            </p:sp>
          </p:grpSp>
          <p:grpSp>
            <p:nvGrpSpPr>
              <p:cNvPr id="105" name="Group 19882"/>
              <p:cNvGrpSpPr/>
              <p:nvPr/>
            </p:nvGrpSpPr>
            <p:grpSpPr>
              <a:xfrm>
                <a:off x="3790176" y="766671"/>
                <a:ext cx="2794001" cy="960213"/>
                <a:chOff x="0" y="0"/>
                <a:chExt cx="2794000" cy="960211"/>
              </a:xfrm>
            </p:grpSpPr>
            <p:sp>
              <p:nvSpPr>
                <p:cNvPr id="106" name="Shape 19880"/>
                <p:cNvSpPr/>
                <p:nvPr/>
              </p:nvSpPr>
              <p:spPr>
                <a:xfrm>
                  <a:off x="0" y="0"/>
                  <a:ext cx="2794000" cy="5749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algn="ctr" defTabSz="584123" fontAlgn="auto" hangingPunct="0">
                    <a:spcAft>
                      <a:spcPts val="0"/>
                    </a:spcAft>
                  </a:pPr>
                  <a:endParaRPr kern="0" dirty="0">
                    <a:latin typeface="华文中宋" pitchFamily="2" charset="-122"/>
                    <a:ea typeface="华文中宋" pitchFamily="2" charset="-122"/>
                  </a:endParaRPr>
                </a:p>
              </p:txBody>
            </p:sp>
            <p:sp>
              <p:nvSpPr>
                <p:cNvPr id="107" name="Shape 19881"/>
                <p:cNvSpPr/>
                <p:nvPr/>
              </p:nvSpPr>
              <p:spPr>
                <a:xfrm>
                  <a:off x="2713" y="573132"/>
                  <a:ext cx="2788574" cy="3870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b">
                  <a:noAutofit/>
                </a:bodyPr>
                <a:lstStyle>
                  <a:lvl1pPr>
                    <a:lnSpc>
                      <a:spcPct val="100000"/>
                    </a:lnSpc>
                    <a:defRPr sz="2500">
                      <a:solidFill>
                        <a:srgbClr val="3483C9"/>
                      </a:solidFill>
                      <a:latin typeface="Helvetica Neue Light"/>
                      <a:ea typeface="Helvetica Neue Light"/>
                      <a:cs typeface="Helvetica Neue Light"/>
                      <a:sym typeface="Helvetica Neue Light"/>
                    </a:defRPr>
                  </a:lvl1pPr>
                </a:lstStyle>
                <a:p>
                  <a:pPr algn="ctr" defTabSz="382667" fontAlgn="auto" hangingPunct="0">
                    <a:spcBef>
                      <a:spcPts val="4605"/>
                    </a:spcBef>
                    <a:spcAft>
                      <a:spcPts val="0"/>
                    </a:spcAft>
                  </a:pPr>
                  <a:r>
                    <a:rPr lang="en-US" sz="2000" kern="0" dirty="0">
                      <a:solidFill>
                        <a:srgbClr val="FF0000"/>
                      </a:solidFill>
                      <a:latin typeface="华文中宋" pitchFamily="2" charset="-122"/>
                      <a:ea typeface="华文中宋" pitchFamily="2" charset="-122"/>
                    </a:rPr>
                    <a:t>3.</a:t>
                  </a:r>
                  <a:r>
                    <a:rPr lang="zh-CN" altLang="en-US" sz="2000" kern="0" dirty="0">
                      <a:solidFill>
                        <a:srgbClr val="FF0000"/>
                      </a:solidFill>
                      <a:latin typeface="华文中宋" pitchFamily="2" charset="-122"/>
                      <a:ea typeface="华文中宋" pitchFamily="2" charset="-122"/>
                    </a:rPr>
                    <a:t>发放工资办理全员全额申报</a:t>
                  </a:r>
                  <a:endParaRPr sz="2000" kern="0" dirty="0">
                    <a:solidFill>
                      <a:srgbClr val="FF0000"/>
                    </a:solidFill>
                    <a:latin typeface="华文中宋" pitchFamily="2" charset="-122"/>
                    <a:ea typeface="华文中宋" pitchFamily="2" charset="-122"/>
                  </a:endParaRPr>
                </a:p>
              </p:txBody>
            </p:sp>
          </p:grpSp>
        </p:grpSp>
      </p:grpSp>
      <p:sp>
        <p:nvSpPr>
          <p:cNvPr id="40" name="Freeform 66"/>
          <p:cNvSpPr>
            <a:spLocks/>
          </p:cNvSpPr>
          <p:nvPr/>
        </p:nvSpPr>
        <p:spPr bwMode="auto">
          <a:xfrm>
            <a:off x="887462" y="3493367"/>
            <a:ext cx="752475" cy="1090613"/>
          </a:xfrm>
          <a:custGeom>
            <a:avLst/>
            <a:gdLst>
              <a:gd name="T0" fmla="*/ 47 w 384"/>
              <a:gd name="T1" fmla="*/ 539 h 556"/>
              <a:gd name="T2" fmla="*/ 138 w 384"/>
              <a:gd name="T3" fmla="*/ 494 h 556"/>
              <a:gd name="T4" fmla="*/ 384 w 384"/>
              <a:gd name="T5" fmla="*/ 538 h 556"/>
              <a:gd name="T6" fmla="*/ 317 w 384"/>
              <a:gd name="T7" fmla="*/ 385 h 556"/>
              <a:gd name="T8" fmla="*/ 346 w 384"/>
              <a:gd name="T9" fmla="*/ 61 h 556"/>
              <a:gd name="T10" fmla="*/ 52 w 384"/>
              <a:gd name="T11" fmla="*/ 57 h 556"/>
              <a:gd name="T12" fmla="*/ 22 w 384"/>
              <a:gd name="T13" fmla="*/ 181 h 556"/>
              <a:gd name="T14" fmla="*/ 47 w 384"/>
              <a:gd name="T15" fmla="*/ 539 h 5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 h="556">
                <a:moveTo>
                  <a:pt x="47" y="539"/>
                </a:moveTo>
                <a:cubicBezTo>
                  <a:pt x="87" y="529"/>
                  <a:pt x="111" y="505"/>
                  <a:pt x="138" y="494"/>
                </a:cubicBezTo>
                <a:cubicBezTo>
                  <a:pt x="253" y="443"/>
                  <a:pt x="283" y="556"/>
                  <a:pt x="384" y="538"/>
                </a:cubicBezTo>
                <a:cubicBezTo>
                  <a:pt x="384" y="538"/>
                  <a:pt x="313" y="460"/>
                  <a:pt x="317" y="385"/>
                </a:cubicBezTo>
                <a:cubicBezTo>
                  <a:pt x="324" y="278"/>
                  <a:pt x="347" y="61"/>
                  <a:pt x="346" y="61"/>
                </a:cubicBezTo>
                <a:cubicBezTo>
                  <a:pt x="346" y="60"/>
                  <a:pt x="140" y="0"/>
                  <a:pt x="52" y="57"/>
                </a:cubicBezTo>
                <a:cubicBezTo>
                  <a:pt x="52" y="57"/>
                  <a:pt x="0" y="99"/>
                  <a:pt x="22" y="181"/>
                </a:cubicBezTo>
                <a:cubicBezTo>
                  <a:pt x="59" y="313"/>
                  <a:pt x="47" y="539"/>
                  <a:pt x="47" y="539"/>
                </a:cubicBezTo>
                <a:close/>
              </a:path>
            </a:pathLst>
          </a:custGeom>
          <a:solidFill>
            <a:srgbClr val="272A2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69"/>
          <p:cNvSpPr>
            <a:spLocks/>
          </p:cNvSpPr>
          <p:nvPr/>
        </p:nvSpPr>
        <p:spPr bwMode="auto">
          <a:xfrm>
            <a:off x="676325" y="4314105"/>
            <a:ext cx="1154113" cy="627063"/>
          </a:xfrm>
          <a:custGeom>
            <a:avLst/>
            <a:gdLst>
              <a:gd name="T0" fmla="*/ 588 w 588"/>
              <a:gd name="T1" fmla="*/ 320 h 320"/>
              <a:gd name="T2" fmla="*/ 0 w 588"/>
              <a:gd name="T3" fmla="*/ 320 h 320"/>
              <a:gd name="T4" fmla="*/ 32 w 588"/>
              <a:gd name="T5" fmla="*/ 91 h 320"/>
              <a:gd name="T6" fmla="*/ 219 w 588"/>
              <a:gd name="T7" fmla="*/ 0 h 320"/>
              <a:gd name="T8" fmla="*/ 295 w 588"/>
              <a:gd name="T9" fmla="*/ 41 h 320"/>
              <a:gd name="T10" fmla="*/ 370 w 588"/>
              <a:gd name="T11" fmla="*/ 0 h 320"/>
              <a:gd name="T12" fmla="*/ 557 w 588"/>
              <a:gd name="T13" fmla="*/ 97 h 320"/>
              <a:gd name="T14" fmla="*/ 588 w 588"/>
              <a:gd name="T15" fmla="*/ 32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8" h="320">
                <a:moveTo>
                  <a:pt x="588" y="320"/>
                </a:moveTo>
                <a:cubicBezTo>
                  <a:pt x="0" y="320"/>
                  <a:pt x="0" y="320"/>
                  <a:pt x="0" y="320"/>
                </a:cubicBezTo>
                <a:cubicBezTo>
                  <a:pt x="0" y="320"/>
                  <a:pt x="14" y="116"/>
                  <a:pt x="32" y="91"/>
                </a:cubicBezTo>
                <a:cubicBezTo>
                  <a:pt x="64" y="46"/>
                  <a:pt x="168" y="12"/>
                  <a:pt x="219" y="0"/>
                </a:cubicBezTo>
                <a:cubicBezTo>
                  <a:pt x="239" y="44"/>
                  <a:pt x="305" y="41"/>
                  <a:pt x="295" y="41"/>
                </a:cubicBezTo>
                <a:cubicBezTo>
                  <a:pt x="295" y="41"/>
                  <a:pt x="357" y="34"/>
                  <a:pt x="370" y="0"/>
                </a:cubicBezTo>
                <a:cubicBezTo>
                  <a:pt x="370" y="0"/>
                  <a:pt x="517" y="43"/>
                  <a:pt x="557" y="97"/>
                </a:cubicBezTo>
                <a:cubicBezTo>
                  <a:pt x="575" y="123"/>
                  <a:pt x="588" y="320"/>
                  <a:pt x="588" y="320"/>
                </a:cubicBezTo>
                <a:close/>
              </a:path>
            </a:pathLst>
          </a:custGeom>
          <a:solidFill>
            <a:srgbClr val="9DDAA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70"/>
          <p:cNvSpPr>
            <a:spLocks/>
          </p:cNvSpPr>
          <p:nvPr/>
        </p:nvSpPr>
        <p:spPr bwMode="auto">
          <a:xfrm>
            <a:off x="1243062" y="4314105"/>
            <a:ext cx="587375" cy="627063"/>
          </a:xfrm>
          <a:custGeom>
            <a:avLst/>
            <a:gdLst>
              <a:gd name="T0" fmla="*/ 299 w 299"/>
              <a:gd name="T1" fmla="*/ 320 h 320"/>
              <a:gd name="T2" fmla="*/ 6 w 299"/>
              <a:gd name="T3" fmla="*/ 320 h 320"/>
              <a:gd name="T4" fmla="*/ 6 w 299"/>
              <a:gd name="T5" fmla="*/ 41 h 320"/>
              <a:gd name="T6" fmla="*/ 81 w 299"/>
              <a:gd name="T7" fmla="*/ 0 h 320"/>
              <a:gd name="T8" fmla="*/ 268 w 299"/>
              <a:gd name="T9" fmla="*/ 97 h 320"/>
              <a:gd name="T10" fmla="*/ 299 w 299"/>
              <a:gd name="T11" fmla="*/ 320 h 320"/>
            </a:gdLst>
            <a:ahLst/>
            <a:cxnLst>
              <a:cxn ang="0">
                <a:pos x="T0" y="T1"/>
              </a:cxn>
              <a:cxn ang="0">
                <a:pos x="T2" y="T3"/>
              </a:cxn>
              <a:cxn ang="0">
                <a:pos x="T4" y="T5"/>
              </a:cxn>
              <a:cxn ang="0">
                <a:pos x="T6" y="T7"/>
              </a:cxn>
              <a:cxn ang="0">
                <a:pos x="T8" y="T9"/>
              </a:cxn>
              <a:cxn ang="0">
                <a:pos x="T10" y="T11"/>
              </a:cxn>
            </a:cxnLst>
            <a:rect l="0" t="0" r="r" b="b"/>
            <a:pathLst>
              <a:path w="299" h="320">
                <a:moveTo>
                  <a:pt x="299" y="320"/>
                </a:moveTo>
                <a:cubicBezTo>
                  <a:pt x="6" y="320"/>
                  <a:pt x="6" y="320"/>
                  <a:pt x="6" y="320"/>
                </a:cubicBezTo>
                <a:cubicBezTo>
                  <a:pt x="6" y="41"/>
                  <a:pt x="6" y="41"/>
                  <a:pt x="6" y="41"/>
                </a:cubicBezTo>
                <a:cubicBezTo>
                  <a:pt x="0" y="41"/>
                  <a:pt x="54" y="43"/>
                  <a:pt x="81" y="0"/>
                </a:cubicBezTo>
                <a:cubicBezTo>
                  <a:pt x="81" y="0"/>
                  <a:pt x="228" y="43"/>
                  <a:pt x="268" y="97"/>
                </a:cubicBezTo>
                <a:cubicBezTo>
                  <a:pt x="286" y="123"/>
                  <a:pt x="299" y="320"/>
                  <a:pt x="299" y="320"/>
                </a:cubicBezTo>
                <a:close/>
              </a:path>
            </a:pathLst>
          </a:custGeom>
          <a:solidFill>
            <a:srgbClr val="98D4A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71"/>
          <p:cNvSpPr>
            <a:spLocks/>
          </p:cNvSpPr>
          <p:nvPr/>
        </p:nvSpPr>
        <p:spPr bwMode="auto">
          <a:xfrm>
            <a:off x="889050" y="3234605"/>
            <a:ext cx="731838" cy="982663"/>
          </a:xfrm>
          <a:custGeom>
            <a:avLst/>
            <a:gdLst>
              <a:gd name="T0" fmla="*/ 373 w 373"/>
              <a:gd name="T1" fmla="*/ 220 h 501"/>
              <a:gd name="T2" fmla="*/ 186 w 373"/>
              <a:gd name="T3" fmla="*/ 493 h 501"/>
              <a:gd name="T4" fmla="*/ 0 w 373"/>
              <a:gd name="T5" fmla="*/ 220 h 501"/>
              <a:gd name="T6" fmla="*/ 187 w 373"/>
              <a:gd name="T7" fmla="*/ 0 h 501"/>
              <a:gd name="T8" fmla="*/ 373 w 373"/>
              <a:gd name="T9" fmla="*/ 220 h 501"/>
            </a:gdLst>
            <a:ahLst/>
            <a:cxnLst>
              <a:cxn ang="0">
                <a:pos x="T0" y="T1"/>
              </a:cxn>
              <a:cxn ang="0">
                <a:pos x="T2" y="T3"/>
              </a:cxn>
              <a:cxn ang="0">
                <a:pos x="T4" y="T5"/>
              </a:cxn>
              <a:cxn ang="0">
                <a:pos x="T6" y="T7"/>
              </a:cxn>
              <a:cxn ang="0">
                <a:pos x="T8" y="T9"/>
              </a:cxn>
            </a:cxnLst>
            <a:rect l="0" t="0" r="r" b="b"/>
            <a:pathLst>
              <a:path w="373" h="501">
                <a:moveTo>
                  <a:pt x="373" y="220"/>
                </a:moveTo>
                <a:cubicBezTo>
                  <a:pt x="373" y="316"/>
                  <a:pt x="245" y="501"/>
                  <a:pt x="186" y="493"/>
                </a:cubicBezTo>
                <a:cubicBezTo>
                  <a:pt x="117" y="491"/>
                  <a:pt x="0" y="319"/>
                  <a:pt x="0" y="220"/>
                </a:cubicBezTo>
                <a:cubicBezTo>
                  <a:pt x="0" y="88"/>
                  <a:pt x="55" y="0"/>
                  <a:pt x="187" y="0"/>
                </a:cubicBezTo>
                <a:cubicBezTo>
                  <a:pt x="326" y="0"/>
                  <a:pt x="373" y="98"/>
                  <a:pt x="373" y="220"/>
                </a:cubicBezTo>
                <a:close/>
              </a:path>
            </a:pathLst>
          </a:custGeom>
          <a:solidFill>
            <a:srgbClr val="FFE8B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74"/>
          <p:cNvSpPr>
            <a:spLocks/>
          </p:cNvSpPr>
          <p:nvPr/>
        </p:nvSpPr>
        <p:spPr bwMode="auto">
          <a:xfrm>
            <a:off x="1254175" y="3234605"/>
            <a:ext cx="366713" cy="982663"/>
          </a:xfrm>
          <a:custGeom>
            <a:avLst/>
            <a:gdLst>
              <a:gd name="T0" fmla="*/ 187 w 187"/>
              <a:gd name="T1" fmla="*/ 220 h 501"/>
              <a:gd name="T2" fmla="*/ 0 w 187"/>
              <a:gd name="T3" fmla="*/ 493 h 501"/>
              <a:gd name="T4" fmla="*/ 0 w 187"/>
              <a:gd name="T5" fmla="*/ 0 h 501"/>
              <a:gd name="T6" fmla="*/ 187 w 187"/>
              <a:gd name="T7" fmla="*/ 220 h 501"/>
            </a:gdLst>
            <a:ahLst/>
            <a:cxnLst>
              <a:cxn ang="0">
                <a:pos x="T0" y="T1"/>
              </a:cxn>
              <a:cxn ang="0">
                <a:pos x="T2" y="T3"/>
              </a:cxn>
              <a:cxn ang="0">
                <a:pos x="T4" y="T5"/>
              </a:cxn>
              <a:cxn ang="0">
                <a:pos x="T6" y="T7"/>
              </a:cxn>
            </a:cxnLst>
            <a:rect l="0" t="0" r="r" b="b"/>
            <a:pathLst>
              <a:path w="187" h="501">
                <a:moveTo>
                  <a:pt x="187" y="220"/>
                </a:moveTo>
                <a:cubicBezTo>
                  <a:pt x="187" y="316"/>
                  <a:pt x="59" y="501"/>
                  <a:pt x="0" y="493"/>
                </a:cubicBezTo>
                <a:cubicBezTo>
                  <a:pt x="0" y="0"/>
                  <a:pt x="0" y="0"/>
                  <a:pt x="0" y="0"/>
                </a:cubicBezTo>
                <a:cubicBezTo>
                  <a:pt x="132" y="0"/>
                  <a:pt x="187" y="87"/>
                  <a:pt x="187" y="220"/>
                </a:cubicBezTo>
                <a:close/>
              </a:path>
            </a:pathLst>
          </a:custGeom>
          <a:solidFill>
            <a:srgbClr val="F9DFA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75"/>
          <p:cNvSpPr>
            <a:spLocks/>
          </p:cNvSpPr>
          <p:nvPr/>
        </p:nvSpPr>
        <p:spPr bwMode="auto">
          <a:xfrm>
            <a:off x="739825" y="3133005"/>
            <a:ext cx="1041400" cy="1676400"/>
          </a:xfrm>
          <a:custGeom>
            <a:avLst/>
            <a:gdLst>
              <a:gd name="T0" fmla="*/ 350 w 531"/>
              <a:gd name="T1" fmla="*/ 188 h 855"/>
              <a:gd name="T2" fmla="*/ 126 w 531"/>
              <a:gd name="T3" fmla="*/ 287 h 855"/>
              <a:gd name="T4" fmla="*/ 140 w 531"/>
              <a:gd name="T5" fmla="*/ 495 h 855"/>
              <a:gd name="T6" fmla="*/ 151 w 531"/>
              <a:gd name="T7" fmla="*/ 855 h 855"/>
              <a:gd name="T8" fmla="*/ 73 w 531"/>
              <a:gd name="T9" fmla="*/ 686 h 855"/>
              <a:gd name="T10" fmla="*/ 117 w 531"/>
              <a:gd name="T11" fmla="*/ 499 h 855"/>
              <a:gd name="T12" fmla="*/ 88 w 531"/>
              <a:gd name="T13" fmla="*/ 448 h 855"/>
              <a:gd name="T14" fmla="*/ 14 w 531"/>
              <a:gd name="T15" fmla="*/ 204 h 855"/>
              <a:gd name="T16" fmla="*/ 245 w 531"/>
              <a:gd name="T17" fmla="*/ 3 h 855"/>
              <a:gd name="T18" fmla="*/ 382 w 531"/>
              <a:gd name="T19" fmla="*/ 70 h 855"/>
              <a:gd name="T20" fmla="*/ 490 w 531"/>
              <a:gd name="T21" fmla="*/ 152 h 855"/>
              <a:gd name="T22" fmla="*/ 443 w 531"/>
              <a:gd name="T23" fmla="*/ 433 h 855"/>
              <a:gd name="T24" fmla="*/ 405 w 531"/>
              <a:gd name="T25" fmla="*/ 498 h 855"/>
              <a:gd name="T26" fmla="*/ 436 w 531"/>
              <a:gd name="T27" fmla="*/ 661 h 855"/>
              <a:gd name="T28" fmla="*/ 404 w 531"/>
              <a:gd name="T29" fmla="*/ 836 h 855"/>
              <a:gd name="T30" fmla="*/ 379 w 531"/>
              <a:gd name="T31" fmla="*/ 497 h 855"/>
              <a:gd name="T32" fmla="*/ 403 w 531"/>
              <a:gd name="T33" fmla="*/ 354 h 855"/>
              <a:gd name="T34" fmla="*/ 350 w 531"/>
              <a:gd name="T35" fmla="*/ 188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1" h="855">
                <a:moveTo>
                  <a:pt x="350" y="188"/>
                </a:moveTo>
                <a:cubicBezTo>
                  <a:pt x="322" y="227"/>
                  <a:pt x="219" y="287"/>
                  <a:pt x="126" y="287"/>
                </a:cubicBezTo>
                <a:cubicBezTo>
                  <a:pt x="108" y="315"/>
                  <a:pt x="100" y="394"/>
                  <a:pt x="140" y="495"/>
                </a:cubicBezTo>
                <a:cubicBezTo>
                  <a:pt x="242" y="755"/>
                  <a:pt x="143" y="786"/>
                  <a:pt x="151" y="855"/>
                </a:cubicBezTo>
                <a:cubicBezTo>
                  <a:pt x="108" y="837"/>
                  <a:pt x="68" y="801"/>
                  <a:pt x="73" y="686"/>
                </a:cubicBezTo>
                <a:cubicBezTo>
                  <a:pt x="77" y="617"/>
                  <a:pt x="123" y="585"/>
                  <a:pt x="117" y="499"/>
                </a:cubicBezTo>
                <a:cubicBezTo>
                  <a:pt x="115" y="478"/>
                  <a:pt x="100" y="460"/>
                  <a:pt x="88" y="448"/>
                </a:cubicBezTo>
                <a:cubicBezTo>
                  <a:pt x="0" y="365"/>
                  <a:pt x="3" y="254"/>
                  <a:pt x="14" y="204"/>
                </a:cubicBezTo>
                <a:cubicBezTo>
                  <a:pt x="41" y="78"/>
                  <a:pt x="148" y="9"/>
                  <a:pt x="245" y="3"/>
                </a:cubicBezTo>
                <a:cubicBezTo>
                  <a:pt x="292" y="0"/>
                  <a:pt x="377" y="15"/>
                  <a:pt x="382" y="70"/>
                </a:cubicBezTo>
                <a:cubicBezTo>
                  <a:pt x="425" y="69"/>
                  <a:pt x="472" y="109"/>
                  <a:pt x="490" y="152"/>
                </a:cubicBezTo>
                <a:cubicBezTo>
                  <a:pt x="531" y="248"/>
                  <a:pt x="517" y="359"/>
                  <a:pt x="443" y="433"/>
                </a:cubicBezTo>
                <a:cubicBezTo>
                  <a:pt x="421" y="455"/>
                  <a:pt x="406" y="477"/>
                  <a:pt x="405" y="498"/>
                </a:cubicBezTo>
                <a:cubicBezTo>
                  <a:pt x="403" y="580"/>
                  <a:pt x="403" y="580"/>
                  <a:pt x="436" y="661"/>
                </a:cubicBezTo>
                <a:cubicBezTo>
                  <a:pt x="470" y="745"/>
                  <a:pt x="453" y="776"/>
                  <a:pt x="404" y="836"/>
                </a:cubicBezTo>
                <a:cubicBezTo>
                  <a:pt x="398" y="776"/>
                  <a:pt x="275" y="770"/>
                  <a:pt x="379" y="497"/>
                </a:cubicBezTo>
                <a:cubicBezTo>
                  <a:pt x="396" y="454"/>
                  <a:pt x="400" y="402"/>
                  <a:pt x="403" y="354"/>
                </a:cubicBezTo>
                <a:cubicBezTo>
                  <a:pt x="410" y="244"/>
                  <a:pt x="350" y="188"/>
                  <a:pt x="350" y="188"/>
                </a:cubicBezTo>
                <a:close/>
              </a:path>
            </a:pathLst>
          </a:custGeom>
          <a:solidFill>
            <a:srgbClr val="373B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78"/>
          <p:cNvSpPr>
            <a:spLocks/>
          </p:cNvSpPr>
          <p:nvPr/>
        </p:nvSpPr>
        <p:spPr bwMode="auto">
          <a:xfrm>
            <a:off x="930325" y="3506067"/>
            <a:ext cx="76200" cy="198438"/>
          </a:xfrm>
          <a:custGeom>
            <a:avLst/>
            <a:gdLst>
              <a:gd name="T0" fmla="*/ 48 w 48"/>
              <a:gd name="T1" fmla="*/ 121 h 125"/>
              <a:gd name="T2" fmla="*/ 37 w 48"/>
              <a:gd name="T3" fmla="*/ 125 h 125"/>
              <a:gd name="T4" fmla="*/ 0 w 48"/>
              <a:gd name="T5" fmla="*/ 3 h 125"/>
              <a:gd name="T6" fmla="*/ 11 w 48"/>
              <a:gd name="T7" fmla="*/ 0 h 125"/>
              <a:gd name="T8" fmla="*/ 48 w 48"/>
              <a:gd name="T9" fmla="*/ 121 h 125"/>
            </a:gdLst>
            <a:ahLst/>
            <a:cxnLst>
              <a:cxn ang="0">
                <a:pos x="T0" y="T1"/>
              </a:cxn>
              <a:cxn ang="0">
                <a:pos x="T2" y="T3"/>
              </a:cxn>
              <a:cxn ang="0">
                <a:pos x="T4" y="T5"/>
              </a:cxn>
              <a:cxn ang="0">
                <a:pos x="T6" y="T7"/>
              </a:cxn>
              <a:cxn ang="0">
                <a:pos x="T8" y="T9"/>
              </a:cxn>
            </a:cxnLst>
            <a:rect l="0" t="0" r="r" b="b"/>
            <a:pathLst>
              <a:path w="48" h="125">
                <a:moveTo>
                  <a:pt x="48" y="121"/>
                </a:moveTo>
                <a:lnTo>
                  <a:pt x="37" y="125"/>
                </a:lnTo>
                <a:lnTo>
                  <a:pt x="0" y="3"/>
                </a:lnTo>
                <a:lnTo>
                  <a:pt x="11" y="0"/>
                </a:lnTo>
                <a:lnTo>
                  <a:pt x="48" y="121"/>
                </a:lnTo>
                <a:close/>
              </a:path>
            </a:pathLst>
          </a:custGeom>
          <a:solidFill>
            <a:srgbClr val="A9B1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5"/>
          <p:cNvSpPr>
            <a:spLocks noEditPoints="1"/>
          </p:cNvSpPr>
          <p:nvPr/>
        </p:nvSpPr>
        <p:spPr bwMode="auto">
          <a:xfrm>
            <a:off x="985813" y="3722935"/>
            <a:ext cx="220663" cy="138113"/>
          </a:xfrm>
          <a:custGeom>
            <a:avLst/>
            <a:gdLst>
              <a:gd name="T0" fmla="*/ 103 w 112"/>
              <a:gd name="T1" fmla="*/ 0 h 70"/>
              <a:gd name="T2" fmla="*/ 9 w 112"/>
              <a:gd name="T3" fmla="*/ 0 h 70"/>
              <a:gd name="T4" fmla="*/ 0 w 112"/>
              <a:gd name="T5" fmla="*/ 10 h 70"/>
              <a:gd name="T6" fmla="*/ 0 w 112"/>
              <a:gd name="T7" fmla="*/ 50 h 70"/>
              <a:gd name="T8" fmla="*/ 21 w 112"/>
              <a:gd name="T9" fmla="*/ 70 h 70"/>
              <a:gd name="T10" fmla="*/ 82 w 112"/>
              <a:gd name="T11" fmla="*/ 70 h 70"/>
              <a:gd name="T12" fmla="*/ 112 w 112"/>
              <a:gd name="T13" fmla="*/ 40 h 70"/>
              <a:gd name="T14" fmla="*/ 112 w 112"/>
              <a:gd name="T15" fmla="*/ 10 h 70"/>
              <a:gd name="T16" fmla="*/ 103 w 112"/>
              <a:gd name="T17" fmla="*/ 0 h 70"/>
              <a:gd name="T18" fmla="*/ 103 w 112"/>
              <a:gd name="T19" fmla="*/ 40 h 70"/>
              <a:gd name="T20" fmla="*/ 82 w 112"/>
              <a:gd name="T21" fmla="*/ 61 h 70"/>
              <a:gd name="T22" fmla="*/ 21 w 112"/>
              <a:gd name="T23" fmla="*/ 61 h 70"/>
              <a:gd name="T24" fmla="*/ 9 w 112"/>
              <a:gd name="T25" fmla="*/ 50 h 70"/>
              <a:gd name="T26" fmla="*/ 9 w 112"/>
              <a:gd name="T27" fmla="*/ 10 h 70"/>
              <a:gd name="T28" fmla="*/ 103 w 112"/>
              <a:gd name="T29" fmla="*/ 10 h 70"/>
              <a:gd name="T30" fmla="*/ 103 w 112"/>
              <a:gd name="T31"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70">
                <a:moveTo>
                  <a:pt x="103" y="0"/>
                </a:moveTo>
                <a:cubicBezTo>
                  <a:pt x="9" y="0"/>
                  <a:pt x="9" y="0"/>
                  <a:pt x="9" y="0"/>
                </a:cubicBezTo>
                <a:cubicBezTo>
                  <a:pt x="4" y="0"/>
                  <a:pt x="0" y="4"/>
                  <a:pt x="0" y="10"/>
                </a:cubicBezTo>
                <a:cubicBezTo>
                  <a:pt x="0" y="50"/>
                  <a:pt x="0" y="50"/>
                  <a:pt x="0" y="50"/>
                </a:cubicBezTo>
                <a:cubicBezTo>
                  <a:pt x="0" y="61"/>
                  <a:pt x="9" y="70"/>
                  <a:pt x="21" y="70"/>
                </a:cubicBezTo>
                <a:cubicBezTo>
                  <a:pt x="82" y="70"/>
                  <a:pt x="82" y="70"/>
                  <a:pt x="82" y="70"/>
                </a:cubicBezTo>
                <a:cubicBezTo>
                  <a:pt x="99" y="70"/>
                  <a:pt x="112" y="57"/>
                  <a:pt x="112" y="40"/>
                </a:cubicBezTo>
                <a:cubicBezTo>
                  <a:pt x="112" y="10"/>
                  <a:pt x="112" y="10"/>
                  <a:pt x="112" y="10"/>
                </a:cubicBezTo>
                <a:cubicBezTo>
                  <a:pt x="112" y="4"/>
                  <a:pt x="108" y="0"/>
                  <a:pt x="103" y="0"/>
                </a:cubicBezTo>
                <a:close/>
                <a:moveTo>
                  <a:pt x="103" y="40"/>
                </a:moveTo>
                <a:cubicBezTo>
                  <a:pt x="103" y="51"/>
                  <a:pt x="93" y="61"/>
                  <a:pt x="82" y="61"/>
                </a:cubicBezTo>
                <a:cubicBezTo>
                  <a:pt x="21" y="61"/>
                  <a:pt x="21" y="61"/>
                  <a:pt x="21" y="61"/>
                </a:cubicBezTo>
                <a:cubicBezTo>
                  <a:pt x="14" y="61"/>
                  <a:pt x="9" y="56"/>
                  <a:pt x="9" y="50"/>
                </a:cubicBezTo>
                <a:cubicBezTo>
                  <a:pt x="9" y="10"/>
                  <a:pt x="9" y="10"/>
                  <a:pt x="9" y="10"/>
                </a:cubicBezTo>
                <a:cubicBezTo>
                  <a:pt x="103" y="10"/>
                  <a:pt x="103" y="10"/>
                  <a:pt x="103" y="10"/>
                </a:cubicBezTo>
                <a:lnTo>
                  <a:pt x="103" y="40"/>
                </a:lnTo>
                <a:close/>
              </a:path>
            </a:pathLst>
          </a:custGeom>
          <a:solidFill>
            <a:srgbClr val="2F34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6"/>
          <p:cNvSpPr>
            <a:spLocks noEditPoints="1"/>
          </p:cNvSpPr>
          <p:nvPr/>
        </p:nvSpPr>
        <p:spPr bwMode="auto">
          <a:xfrm>
            <a:off x="1279501" y="3722935"/>
            <a:ext cx="220663" cy="138113"/>
          </a:xfrm>
          <a:custGeom>
            <a:avLst/>
            <a:gdLst>
              <a:gd name="T0" fmla="*/ 0 w 112"/>
              <a:gd name="T1" fmla="*/ 10 h 70"/>
              <a:gd name="T2" fmla="*/ 0 w 112"/>
              <a:gd name="T3" fmla="*/ 40 h 70"/>
              <a:gd name="T4" fmla="*/ 30 w 112"/>
              <a:gd name="T5" fmla="*/ 70 h 70"/>
              <a:gd name="T6" fmla="*/ 91 w 112"/>
              <a:gd name="T7" fmla="*/ 70 h 70"/>
              <a:gd name="T8" fmla="*/ 112 w 112"/>
              <a:gd name="T9" fmla="*/ 50 h 70"/>
              <a:gd name="T10" fmla="*/ 112 w 112"/>
              <a:gd name="T11" fmla="*/ 10 h 70"/>
              <a:gd name="T12" fmla="*/ 103 w 112"/>
              <a:gd name="T13" fmla="*/ 0 h 70"/>
              <a:gd name="T14" fmla="*/ 9 w 112"/>
              <a:gd name="T15" fmla="*/ 0 h 70"/>
              <a:gd name="T16" fmla="*/ 0 w 112"/>
              <a:gd name="T17" fmla="*/ 10 h 70"/>
              <a:gd name="T18" fmla="*/ 9 w 112"/>
              <a:gd name="T19" fmla="*/ 10 h 70"/>
              <a:gd name="T20" fmla="*/ 103 w 112"/>
              <a:gd name="T21" fmla="*/ 10 h 70"/>
              <a:gd name="T22" fmla="*/ 103 w 112"/>
              <a:gd name="T23" fmla="*/ 50 h 70"/>
              <a:gd name="T24" fmla="*/ 91 w 112"/>
              <a:gd name="T25" fmla="*/ 61 h 70"/>
              <a:gd name="T26" fmla="*/ 30 w 112"/>
              <a:gd name="T27" fmla="*/ 61 h 70"/>
              <a:gd name="T28" fmla="*/ 9 w 112"/>
              <a:gd name="T29" fmla="*/ 40 h 70"/>
              <a:gd name="T30" fmla="*/ 9 w 112"/>
              <a:gd name="T31" fmla="*/ 1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70">
                <a:moveTo>
                  <a:pt x="0" y="10"/>
                </a:moveTo>
                <a:cubicBezTo>
                  <a:pt x="0" y="40"/>
                  <a:pt x="0" y="40"/>
                  <a:pt x="0" y="40"/>
                </a:cubicBezTo>
                <a:cubicBezTo>
                  <a:pt x="0" y="57"/>
                  <a:pt x="13" y="70"/>
                  <a:pt x="30" y="70"/>
                </a:cubicBezTo>
                <a:cubicBezTo>
                  <a:pt x="91" y="70"/>
                  <a:pt x="91" y="70"/>
                  <a:pt x="91" y="70"/>
                </a:cubicBezTo>
                <a:cubicBezTo>
                  <a:pt x="103" y="70"/>
                  <a:pt x="112" y="61"/>
                  <a:pt x="112" y="50"/>
                </a:cubicBezTo>
                <a:cubicBezTo>
                  <a:pt x="112" y="10"/>
                  <a:pt x="112" y="10"/>
                  <a:pt x="112" y="10"/>
                </a:cubicBezTo>
                <a:cubicBezTo>
                  <a:pt x="112" y="4"/>
                  <a:pt x="108" y="0"/>
                  <a:pt x="103" y="0"/>
                </a:cubicBezTo>
                <a:cubicBezTo>
                  <a:pt x="9" y="0"/>
                  <a:pt x="9" y="0"/>
                  <a:pt x="9" y="0"/>
                </a:cubicBezTo>
                <a:cubicBezTo>
                  <a:pt x="4" y="0"/>
                  <a:pt x="0" y="4"/>
                  <a:pt x="0" y="10"/>
                </a:cubicBezTo>
                <a:close/>
                <a:moveTo>
                  <a:pt x="9" y="10"/>
                </a:moveTo>
                <a:cubicBezTo>
                  <a:pt x="103" y="10"/>
                  <a:pt x="103" y="10"/>
                  <a:pt x="103" y="10"/>
                </a:cubicBezTo>
                <a:cubicBezTo>
                  <a:pt x="103" y="50"/>
                  <a:pt x="103" y="50"/>
                  <a:pt x="103" y="50"/>
                </a:cubicBezTo>
                <a:cubicBezTo>
                  <a:pt x="103" y="56"/>
                  <a:pt x="98" y="61"/>
                  <a:pt x="91" y="61"/>
                </a:cubicBezTo>
                <a:cubicBezTo>
                  <a:pt x="30" y="61"/>
                  <a:pt x="30" y="61"/>
                  <a:pt x="30" y="61"/>
                </a:cubicBezTo>
                <a:cubicBezTo>
                  <a:pt x="19" y="61"/>
                  <a:pt x="9" y="51"/>
                  <a:pt x="9" y="40"/>
                </a:cubicBezTo>
                <a:lnTo>
                  <a:pt x="9" y="10"/>
                </a:lnTo>
                <a:close/>
              </a:path>
            </a:pathLst>
          </a:custGeom>
          <a:solidFill>
            <a:srgbClr val="2F34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矩形 48"/>
          <p:cNvSpPr/>
          <p:nvPr/>
        </p:nvSpPr>
        <p:spPr>
          <a:xfrm>
            <a:off x="625773" y="5229200"/>
            <a:ext cx="1107996" cy="369332"/>
          </a:xfrm>
          <a:prstGeom prst="rect">
            <a:avLst/>
          </a:prstGeom>
          <a:solidFill>
            <a:schemeClr val="accent6">
              <a:lumMod val="50000"/>
            </a:schemeClr>
          </a:solidFill>
        </p:spPr>
        <p:txBody>
          <a:bodyPr wrap="none">
            <a:spAutoFit/>
          </a:bodyPr>
          <a:lstStyle/>
          <a:p>
            <a:r>
              <a:rPr lang="zh-CN" altLang="en-US" dirty="0">
                <a:solidFill>
                  <a:srgbClr val="F8F8F8"/>
                </a:solidFill>
                <a:latin typeface="华文中宋" pitchFamily="2" charset="-122"/>
                <a:ea typeface="华文中宋" pitchFamily="2" charset="-122"/>
              </a:rPr>
              <a:t>我</a:t>
            </a:r>
            <a:r>
              <a:rPr lang="zh-CN" altLang="en-US" dirty="0" smtClean="0">
                <a:solidFill>
                  <a:srgbClr val="F8F8F8"/>
                </a:solidFill>
                <a:latin typeface="华文中宋" pitchFamily="2" charset="-122"/>
                <a:ea typeface="华文中宋" pitchFamily="2" charset="-122"/>
              </a:rPr>
              <a:t>是</a:t>
            </a:r>
            <a:r>
              <a:rPr lang="zh-CN" altLang="en-US" dirty="0">
                <a:solidFill>
                  <a:srgbClr val="F8F8F8"/>
                </a:solidFill>
                <a:latin typeface="华文中宋" pitchFamily="2" charset="-122"/>
                <a:ea typeface="华文中宋" pitchFamily="2" charset="-122"/>
              </a:rPr>
              <a:t>财务</a:t>
            </a:r>
          </a:p>
        </p:txBody>
      </p:sp>
    </p:spTree>
    <p:extLst>
      <p:ext uri="{BB962C8B-B14F-4D97-AF65-F5344CB8AC3E}">
        <p14:creationId xmlns:p14="http://schemas.microsoft.com/office/powerpoint/2010/main" xmlns="" val="111037972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5" name="TextBox 18"/>
          <p:cNvSpPr txBox="1">
            <a:spLocks noChangeArrowheads="1"/>
          </p:cNvSpPr>
          <p:nvPr/>
        </p:nvSpPr>
        <p:spPr bwMode="auto">
          <a:xfrm>
            <a:off x="1147762" y="388938"/>
            <a:ext cx="4506338"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latin typeface="微软雅黑" pitchFamily="34" charset="-122"/>
                <a:ea typeface="微软雅黑" pitchFamily="34" charset="-122"/>
              </a:rPr>
              <a:t>3.3</a:t>
            </a:r>
            <a:r>
              <a:rPr lang="zh-CN" altLang="en-US" sz="2000" dirty="0">
                <a:latin typeface="微软雅黑" pitchFamily="34" charset="-122"/>
                <a:ea typeface="微软雅黑" pitchFamily="34" charset="-122"/>
              </a:rPr>
              <a:t>预扣预缴税款计算方法</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累计预扣法</a:t>
            </a: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graphicFrame>
        <p:nvGraphicFramePr>
          <p:cNvPr id="2" name="图表 1"/>
          <p:cNvGraphicFramePr/>
          <p:nvPr>
            <p:extLst>
              <p:ext uri="{D42A27DB-BD31-4B8C-83A1-F6EECF244321}">
                <p14:modId xmlns:p14="http://schemas.microsoft.com/office/powerpoint/2010/main" xmlns="" val="3980625673"/>
              </p:ext>
            </p:extLst>
          </p:nvPr>
        </p:nvGraphicFramePr>
        <p:xfrm>
          <a:off x="566738" y="1124744"/>
          <a:ext cx="6153819" cy="5302680"/>
        </p:xfrm>
        <a:graphic>
          <a:graphicData uri="http://schemas.openxmlformats.org/drawingml/2006/chart">
            <c:chart xmlns:c="http://schemas.openxmlformats.org/drawingml/2006/chart" xmlns:r="http://schemas.openxmlformats.org/officeDocument/2006/relationships" r:id="rId3"/>
          </a:graphicData>
        </a:graphic>
      </p:graphicFrame>
      <p:sp>
        <p:nvSpPr>
          <p:cNvPr id="40" name="AutoShape 2"/>
          <p:cNvSpPr>
            <a:spLocks noChangeArrowheads="1"/>
          </p:cNvSpPr>
          <p:nvPr/>
        </p:nvSpPr>
        <p:spPr bwMode="auto">
          <a:xfrm>
            <a:off x="7024588" y="1126534"/>
            <a:ext cx="3970337" cy="5300890"/>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nSpc>
                <a:spcPct val="150000"/>
              </a:lnSpc>
            </a:pPr>
            <a:r>
              <a:rPr lang="zh-CN" altLang="en-US" dirty="0" smtClean="0">
                <a:solidFill>
                  <a:srgbClr val="F8F8F8"/>
                </a:solidFill>
                <a:latin typeface="华文中宋" pitchFamily="2" charset="-122"/>
                <a:ea typeface="华文中宋" pitchFamily="2" charset="-122"/>
              </a:rPr>
              <a:t>     扣缴</a:t>
            </a:r>
            <a:r>
              <a:rPr lang="zh-CN" altLang="en-US" dirty="0">
                <a:solidFill>
                  <a:srgbClr val="F8F8F8"/>
                </a:solidFill>
                <a:latin typeface="华文中宋" pitchFamily="2" charset="-122"/>
                <a:ea typeface="华文中宋" pitchFamily="2" charset="-122"/>
              </a:rPr>
              <a:t>义务人在一个纳税年度内，以截至当前月份累计支付的工资薪金所得收入额减除累计基本减除费用、累计专项扣除、累计专项附加扣除和依法确定的累计其他扣除后的余额为预缴应纳税所得额，对照综合所得税率表，计算出累计应预扣预缴税额，减除已预扣预缴税额后的余额，作为本期应预扣预缴税额。</a:t>
            </a:r>
          </a:p>
        </p:txBody>
      </p:sp>
      <p:sp>
        <p:nvSpPr>
          <p:cNvPr id="41" name="AutoShape 22"/>
          <p:cNvSpPr>
            <a:spLocks noChangeArrowheads="1"/>
          </p:cNvSpPr>
          <p:nvPr/>
        </p:nvSpPr>
        <p:spPr bwMode="auto">
          <a:xfrm>
            <a:off x="7166671" y="908720"/>
            <a:ext cx="3686175" cy="501650"/>
          </a:xfrm>
          <a:prstGeom prst="roundRect">
            <a:avLst>
              <a:gd name="adj" fmla="val 0"/>
            </a:avLst>
          </a:prstGeom>
          <a:solidFill>
            <a:schemeClr val="accent6">
              <a:lumMod val="50000"/>
            </a:schemeClr>
          </a:solidFill>
          <a:ln w="3175" cmpd="sng">
            <a:solidFill>
              <a:srgbClr val="D7D7D7"/>
            </a:solidFill>
            <a:round/>
            <a:headEnd/>
            <a:tailEnd/>
          </a:ln>
        </p:spPr>
        <p:txBody>
          <a:bodyPr lIns="91428" tIns="45714" rIns="91428" bIns="45714" anchor="ctr"/>
          <a:lstStyle/>
          <a:p>
            <a:pPr algn="ctr">
              <a:lnSpc>
                <a:spcPct val="120000"/>
              </a:lnSpc>
            </a:pPr>
            <a:r>
              <a:rPr lang="zh-CN" altLang="en-US" b="1" dirty="0">
                <a:solidFill>
                  <a:srgbClr val="FFFFFF"/>
                </a:solidFill>
                <a:latin typeface="华文中宋" pitchFamily="2" charset="-122"/>
                <a:ea typeface="华文中宋" pitchFamily="2" charset="-122"/>
              </a:rPr>
              <a:t>累计预扣法</a:t>
            </a:r>
          </a:p>
        </p:txBody>
      </p:sp>
    </p:spTree>
    <p:extLst>
      <p:ext uri="{BB962C8B-B14F-4D97-AF65-F5344CB8AC3E}">
        <p14:creationId xmlns:p14="http://schemas.microsoft.com/office/powerpoint/2010/main" xmlns="" val="11337472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5" name="TextBox 18"/>
          <p:cNvSpPr txBox="1">
            <a:spLocks noChangeArrowheads="1"/>
          </p:cNvSpPr>
          <p:nvPr/>
        </p:nvSpPr>
        <p:spPr bwMode="auto">
          <a:xfrm>
            <a:off x="1147762" y="388938"/>
            <a:ext cx="4506338"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latin typeface="微软雅黑" pitchFamily="34" charset="-122"/>
                <a:ea typeface="微软雅黑" pitchFamily="34" charset="-122"/>
              </a:rPr>
              <a:t>3.3</a:t>
            </a:r>
            <a:r>
              <a:rPr lang="zh-CN" altLang="en-US" sz="2000" dirty="0">
                <a:latin typeface="微软雅黑" pitchFamily="34" charset="-122"/>
                <a:ea typeface="微软雅黑" pitchFamily="34" charset="-122"/>
              </a:rPr>
              <a:t>预扣预缴税款计算方法</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累计预扣法</a:t>
            </a: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
        <p:nvSpPr>
          <p:cNvPr id="8" name="TextBox 8"/>
          <p:cNvSpPr txBox="1">
            <a:spLocks noChangeArrowheads="1"/>
          </p:cNvSpPr>
          <p:nvPr/>
        </p:nvSpPr>
        <p:spPr bwMode="auto">
          <a:xfrm>
            <a:off x="2065337" y="1484784"/>
            <a:ext cx="8929588" cy="1754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dirty="0">
                <a:solidFill>
                  <a:srgbClr val="FF0000"/>
                </a:solidFill>
                <a:latin typeface="华文中宋" pitchFamily="2" charset="-122"/>
                <a:ea typeface="华文中宋" pitchFamily="2" charset="-122"/>
              </a:rPr>
              <a:t>本期应预扣预缴税额</a:t>
            </a:r>
            <a:r>
              <a:rPr lang="en-US" altLang="zh-CN" dirty="0">
                <a:solidFill>
                  <a:srgbClr val="FF0000"/>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（累计预缴应纳税所得额</a:t>
            </a:r>
            <a:r>
              <a:rPr lang="en-US" altLang="zh-CN" dirty="0">
                <a:solidFill>
                  <a:schemeClr val="accent6">
                    <a:lumMod val="50000"/>
                  </a:schemeClr>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税率</a:t>
            </a:r>
            <a:r>
              <a:rPr lang="en-US" altLang="zh-CN" dirty="0">
                <a:solidFill>
                  <a:schemeClr val="accent6">
                    <a:lumMod val="50000"/>
                  </a:schemeClr>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速算扣除数）</a:t>
            </a:r>
            <a:r>
              <a:rPr lang="en-US" altLang="zh-CN" dirty="0">
                <a:solidFill>
                  <a:schemeClr val="accent6">
                    <a:lumMod val="50000"/>
                  </a:schemeClr>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已预扣预缴税</a:t>
            </a:r>
            <a:r>
              <a:rPr lang="zh-CN" altLang="en-US" dirty="0" smtClean="0">
                <a:solidFill>
                  <a:schemeClr val="accent6">
                    <a:lumMod val="50000"/>
                  </a:schemeClr>
                </a:solidFill>
                <a:latin typeface="华文中宋" pitchFamily="2" charset="-122"/>
                <a:ea typeface="华文中宋" pitchFamily="2" charset="-122"/>
              </a:rPr>
              <a:t>额</a:t>
            </a:r>
            <a:endParaRPr lang="en-US" altLang="zh-CN" dirty="0" smtClean="0">
              <a:solidFill>
                <a:schemeClr val="accent6">
                  <a:lumMod val="50000"/>
                </a:schemeClr>
              </a:solidFill>
              <a:latin typeface="华文中宋" pitchFamily="2" charset="-122"/>
              <a:ea typeface="华文中宋" pitchFamily="2" charset="-122"/>
            </a:endParaRPr>
          </a:p>
          <a:p>
            <a:pPr eaLnBrk="1" hangingPunct="1">
              <a:lnSpc>
                <a:spcPct val="150000"/>
              </a:lnSpc>
            </a:pPr>
            <a:endParaRPr lang="zh-CN" altLang="en-US" dirty="0">
              <a:solidFill>
                <a:schemeClr val="accent6">
                  <a:lumMod val="50000"/>
                </a:schemeClr>
              </a:solidFill>
              <a:latin typeface="华文中宋" pitchFamily="2" charset="-122"/>
              <a:ea typeface="华文中宋" pitchFamily="2" charset="-122"/>
            </a:endParaRPr>
          </a:p>
          <a:p>
            <a:pPr eaLnBrk="1" hangingPunct="1">
              <a:lnSpc>
                <a:spcPct val="150000"/>
              </a:lnSpc>
            </a:pPr>
            <a:r>
              <a:rPr lang="zh-CN" altLang="en-US" dirty="0">
                <a:solidFill>
                  <a:srgbClr val="FF0000"/>
                </a:solidFill>
                <a:latin typeface="华文中宋" pitchFamily="2" charset="-122"/>
                <a:ea typeface="华文中宋" pitchFamily="2" charset="-122"/>
              </a:rPr>
              <a:t>累计预缴应纳税所得额</a:t>
            </a:r>
            <a:r>
              <a:rPr lang="en-US" altLang="zh-CN" dirty="0">
                <a:solidFill>
                  <a:srgbClr val="FF0000"/>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累计收入</a:t>
            </a:r>
            <a:r>
              <a:rPr lang="en-US" altLang="zh-CN" dirty="0">
                <a:solidFill>
                  <a:schemeClr val="accent6">
                    <a:lumMod val="50000"/>
                  </a:schemeClr>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累计免税收入</a:t>
            </a:r>
            <a:r>
              <a:rPr lang="en-US" altLang="zh-CN" dirty="0">
                <a:solidFill>
                  <a:schemeClr val="accent6">
                    <a:lumMod val="50000"/>
                  </a:schemeClr>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累计基本减除费用</a:t>
            </a:r>
            <a:r>
              <a:rPr lang="en-US" altLang="zh-CN" dirty="0">
                <a:solidFill>
                  <a:schemeClr val="accent6">
                    <a:lumMod val="50000"/>
                  </a:schemeClr>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累计专项扣除</a:t>
            </a:r>
            <a:r>
              <a:rPr lang="en-US" altLang="zh-CN" dirty="0">
                <a:solidFill>
                  <a:schemeClr val="accent6">
                    <a:lumMod val="50000"/>
                  </a:schemeClr>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累计专项附加扣除</a:t>
            </a:r>
            <a:r>
              <a:rPr lang="en-US" altLang="zh-CN" dirty="0">
                <a:solidFill>
                  <a:schemeClr val="accent6">
                    <a:lumMod val="50000"/>
                  </a:schemeClr>
                </a:solidFill>
                <a:latin typeface="华文中宋" pitchFamily="2" charset="-122"/>
                <a:ea typeface="华文中宋" pitchFamily="2" charset="-122"/>
              </a:rPr>
              <a:t>-</a:t>
            </a:r>
            <a:r>
              <a:rPr lang="zh-CN" altLang="en-US" dirty="0">
                <a:solidFill>
                  <a:schemeClr val="accent6">
                    <a:lumMod val="50000"/>
                  </a:schemeClr>
                </a:solidFill>
                <a:latin typeface="华文中宋" pitchFamily="2" charset="-122"/>
                <a:ea typeface="华文中宋" pitchFamily="2" charset="-122"/>
              </a:rPr>
              <a:t>累计依法确定的其他扣除</a:t>
            </a:r>
          </a:p>
        </p:txBody>
      </p:sp>
      <p:cxnSp>
        <p:nvCxnSpPr>
          <p:cNvPr id="9" name="直接连接符 9"/>
          <p:cNvCxnSpPr>
            <a:cxnSpLocks noChangeShapeType="1"/>
          </p:cNvCxnSpPr>
          <p:nvPr/>
        </p:nvCxnSpPr>
        <p:spPr bwMode="auto">
          <a:xfrm>
            <a:off x="985839" y="3306763"/>
            <a:ext cx="10009087" cy="0"/>
          </a:xfrm>
          <a:prstGeom prst="line">
            <a:avLst/>
          </a:prstGeom>
          <a:noFill/>
          <a:ln w="9525" cmpd="sng">
            <a:solidFill>
              <a:schemeClr val="bg1"/>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 name="TextBox 10"/>
          <p:cNvSpPr txBox="1">
            <a:spLocks noChangeArrowheads="1"/>
          </p:cNvSpPr>
          <p:nvPr/>
        </p:nvSpPr>
        <p:spPr bwMode="auto">
          <a:xfrm>
            <a:off x="2137347" y="3850737"/>
            <a:ext cx="8929587" cy="923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dirty="0">
                <a:solidFill>
                  <a:schemeClr val="accent6">
                    <a:lumMod val="50000"/>
                  </a:schemeClr>
                </a:solidFill>
                <a:latin typeface="华文中宋" pitchFamily="2" charset="-122"/>
                <a:ea typeface="华文中宋" pitchFamily="2" charset="-122"/>
              </a:rPr>
              <a:t>采取累积预扣的方式是使预扣的税款最大趋同于年终的汇算清缴税款，最大限度地减少退补税的情况发生，从而减轻征纳双方的纳税成本。</a:t>
            </a:r>
          </a:p>
        </p:txBody>
      </p:sp>
      <p:grpSp>
        <p:nvGrpSpPr>
          <p:cNvPr id="12" name="Group 7"/>
          <p:cNvGrpSpPr>
            <a:grpSpLocks/>
          </p:cNvGrpSpPr>
          <p:nvPr/>
        </p:nvGrpSpPr>
        <p:grpSpPr bwMode="auto">
          <a:xfrm>
            <a:off x="779463" y="3695700"/>
            <a:ext cx="1333500" cy="1150938"/>
            <a:chOff x="0" y="0"/>
            <a:chExt cx="1333073" cy="1152128"/>
          </a:xfrm>
        </p:grpSpPr>
        <p:sp>
          <p:nvSpPr>
            <p:cNvPr id="13" name="等腰三角形 2"/>
            <p:cNvSpPr>
              <a:spLocks/>
            </p:cNvSpPr>
            <p:nvPr/>
          </p:nvSpPr>
          <p:spPr bwMode="auto">
            <a:xfrm rot="3036074">
              <a:off x="90473" y="-90473"/>
              <a:ext cx="1152128" cy="133307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14" name="TextBox 16"/>
            <p:cNvSpPr txBox="1">
              <a:spLocks noChangeArrowheads="1"/>
            </p:cNvSpPr>
            <p:nvPr/>
          </p:nvSpPr>
          <p:spPr bwMode="auto">
            <a:xfrm>
              <a:off x="278719" y="428123"/>
              <a:ext cx="697404" cy="400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solidFill>
                    <a:srgbClr val="F8F8F8"/>
                  </a:solidFill>
                  <a:latin typeface="华文中宋" pitchFamily="2" charset="-122"/>
                  <a:ea typeface="华文中宋" pitchFamily="2" charset="-122"/>
                </a:rPr>
                <a:t>优点</a:t>
              </a:r>
            </a:p>
          </p:txBody>
        </p:sp>
      </p:grpSp>
      <p:grpSp>
        <p:nvGrpSpPr>
          <p:cNvPr id="17" name="Group 7"/>
          <p:cNvGrpSpPr>
            <a:grpSpLocks/>
          </p:cNvGrpSpPr>
          <p:nvPr/>
        </p:nvGrpSpPr>
        <p:grpSpPr bwMode="auto">
          <a:xfrm>
            <a:off x="841798" y="1772817"/>
            <a:ext cx="1333500" cy="1150938"/>
            <a:chOff x="0" y="1"/>
            <a:chExt cx="1333073" cy="1152128"/>
          </a:xfrm>
        </p:grpSpPr>
        <p:sp>
          <p:nvSpPr>
            <p:cNvPr id="18" name="等腰三角形 2"/>
            <p:cNvSpPr>
              <a:spLocks/>
            </p:cNvSpPr>
            <p:nvPr/>
          </p:nvSpPr>
          <p:spPr bwMode="auto">
            <a:xfrm rot="3036074">
              <a:off x="90473" y="-90472"/>
              <a:ext cx="1152128" cy="133307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华文中宋" pitchFamily="2" charset="-122"/>
                <a:ea typeface="华文中宋" pitchFamily="2" charset="-122"/>
              </a:endParaRPr>
            </a:p>
          </p:txBody>
        </p:sp>
        <p:sp>
          <p:nvSpPr>
            <p:cNvPr id="19" name="TextBox 16"/>
            <p:cNvSpPr txBox="1">
              <a:spLocks noChangeArrowheads="1"/>
            </p:cNvSpPr>
            <p:nvPr/>
          </p:nvSpPr>
          <p:spPr bwMode="auto">
            <a:xfrm>
              <a:off x="190724" y="315936"/>
              <a:ext cx="697404" cy="7086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dirty="0">
                  <a:solidFill>
                    <a:srgbClr val="F8F8F8"/>
                  </a:solidFill>
                  <a:latin typeface="华文中宋" pitchFamily="2" charset="-122"/>
                  <a:ea typeface="华文中宋" pitchFamily="2" charset="-122"/>
                </a:rPr>
                <a:t>计算</a:t>
              </a:r>
              <a:endParaRPr lang="en-US" altLang="zh-CN" sz="2000" dirty="0">
                <a:solidFill>
                  <a:srgbClr val="F8F8F8"/>
                </a:solidFill>
                <a:latin typeface="华文中宋" pitchFamily="2" charset="-122"/>
                <a:ea typeface="华文中宋" pitchFamily="2" charset="-122"/>
              </a:endParaRPr>
            </a:p>
            <a:p>
              <a:pPr eaLnBrk="1" hangingPunct="1"/>
              <a:r>
                <a:rPr lang="zh-CN" altLang="en-US" sz="2000" dirty="0">
                  <a:solidFill>
                    <a:srgbClr val="F8F8F8"/>
                  </a:solidFill>
                  <a:latin typeface="华文中宋" pitchFamily="2" charset="-122"/>
                  <a:ea typeface="华文中宋" pitchFamily="2" charset="-122"/>
                </a:rPr>
                <a:t>公示</a:t>
              </a:r>
            </a:p>
          </p:txBody>
        </p:sp>
      </p:grpSp>
    </p:spTree>
    <p:extLst>
      <p:ext uri="{BB962C8B-B14F-4D97-AF65-F5344CB8AC3E}">
        <p14:creationId xmlns:p14="http://schemas.microsoft.com/office/powerpoint/2010/main" xmlns="" val="77873613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5" name="TextBox 18"/>
          <p:cNvSpPr txBox="1">
            <a:spLocks noChangeArrowheads="1"/>
          </p:cNvSpPr>
          <p:nvPr/>
        </p:nvSpPr>
        <p:spPr bwMode="auto">
          <a:xfrm>
            <a:off x="1147763" y="388938"/>
            <a:ext cx="4908692"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latin typeface="微软雅黑" pitchFamily="34" charset="-122"/>
                <a:ea typeface="微软雅黑" pitchFamily="34" charset="-122"/>
              </a:rPr>
              <a:t>3.4</a:t>
            </a:r>
            <a:r>
              <a:rPr lang="zh-CN" altLang="en-US" sz="2000" dirty="0">
                <a:latin typeface="微软雅黑" pitchFamily="34" charset="-122"/>
                <a:ea typeface="微软雅黑" pitchFamily="34" charset="-122"/>
              </a:rPr>
              <a:t>扣缴单位应当为纳税人办理的其他事项</a:t>
            </a: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cxnSp>
        <p:nvCxnSpPr>
          <p:cNvPr id="170" name="Straight Connector 279"/>
          <p:cNvCxnSpPr/>
          <p:nvPr/>
        </p:nvCxnSpPr>
        <p:spPr>
          <a:xfrm>
            <a:off x="4696465" y="980728"/>
            <a:ext cx="0" cy="327511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1" name="Straight Connector 280"/>
          <p:cNvCxnSpPr/>
          <p:nvPr/>
        </p:nvCxnSpPr>
        <p:spPr>
          <a:xfrm>
            <a:off x="7569792" y="1027142"/>
            <a:ext cx="0" cy="3228696"/>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2" name="TextBox 30"/>
          <p:cNvSpPr txBox="1">
            <a:spLocks noChangeArrowheads="1"/>
          </p:cNvSpPr>
          <p:nvPr/>
        </p:nvSpPr>
        <p:spPr bwMode="auto">
          <a:xfrm>
            <a:off x="2196138" y="3435879"/>
            <a:ext cx="2305949" cy="1213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fontAlgn="auto">
              <a:spcBef>
                <a:spcPts val="0"/>
              </a:spcBef>
              <a:spcAft>
                <a:spcPts val="0"/>
              </a:spcAft>
            </a:pPr>
            <a:r>
              <a:rPr lang="zh-CN" altLang="en-US" sz="1800" dirty="0">
                <a:solidFill>
                  <a:schemeClr val="accent6">
                    <a:lumMod val="50000"/>
                  </a:schemeClr>
                </a:solidFill>
                <a:latin typeface="华文中宋" pitchFamily="2" charset="-122"/>
                <a:ea typeface="华文中宋" pitchFamily="2" charset="-122"/>
                <a:cs typeface="+mn-ea"/>
                <a:sym typeface="+mn-lt"/>
              </a:rPr>
              <a:t>按照纳税人提供的信息计算办理扣缴申报，不得擅自更改纳税人提供的相关信息。</a:t>
            </a:r>
            <a:endParaRPr lang="en-US" sz="1800" dirty="0">
              <a:solidFill>
                <a:schemeClr val="accent6">
                  <a:lumMod val="50000"/>
                </a:schemeClr>
              </a:solidFill>
              <a:latin typeface="华文中宋" pitchFamily="2" charset="-122"/>
              <a:ea typeface="华文中宋" pitchFamily="2" charset="-122"/>
              <a:cs typeface="+mn-ea"/>
              <a:sym typeface="+mn-lt"/>
            </a:endParaRPr>
          </a:p>
        </p:txBody>
      </p:sp>
      <p:sp>
        <p:nvSpPr>
          <p:cNvPr id="173" name="TextBox 30"/>
          <p:cNvSpPr txBox="1">
            <a:spLocks noChangeArrowheads="1"/>
          </p:cNvSpPr>
          <p:nvPr/>
        </p:nvSpPr>
        <p:spPr bwMode="auto">
          <a:xfrm>
            <a:off x="4994700" y="3424644"/>
            <a:ext cx="2305949" cy="203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fontAlgn="auto">
              <a:spcBef>
                <a:spcPts val="0"/>
              </a:spcBef>
              <a:spcAft>
                <a:spcPts val="0"/>
              </a:spcAft>
            </a:pPr>
            <a:r>
              <a:rPr lang="zh-CN" altLang="en-US" sz="1800" dirty="0">
                <a:solidFill>
                  <a:schemeClr val="accent6">
                    <a:lumMod val="50000"/>
                  </a:schemeClr>
                </a:solidFill>
                <a:latin typeface="华文中宋" pitchFamily="2" charset="-122"/>
                <a:ea typeface="华文中宋" pitchFamily="2" charset="-122"/>
                <a:cs typeface="+mn-ea"/>
                <a:sym typeface="+mn-lt"/>
              </a:rPr>
              <a:t>预扣预缴的工资薪金所得，除纳税人另有要求，应当于年度终了后一个月以内，向纳税人提供其个人所得和已扣缴税款等信息。</a:t>
            </a:r>
            <a:endParaRPr lang="en-US" sz="1800" dirty="0">
              <a:solidFill>
                <a:schemeClr val="accent6">
                  <a:lumMod val="50000"/>
                </a:schemeClr>
              </a:solidFill>
              <a:latin typeface="华文中宋" pitchFamily="2" charset="-122"/>
              <a:ea typeface="华文中宋" pitchFamily="2" charset="-122"/>
              <a:cs typeface="+mn-ea"/>
              <a:sym typeface="+mn-lt"/>
            </a:endParaRPr>
          </a:p>
        </p:txBody>
      </p:sp>
      <p:sp>
        <p:nvSpPr>
          <p:cNvPr id="174" name="TextBox 30"/>
          <p:cNvSpPr txBox="1">
            <a:spLocks noChangeArrowheads="1"/>
          </p:cNvSpPr>
          <p:nvPr/>
        </p:nvSpPr>
        <p:spPr bwMode="auto">
          <a:xfrm>
            <a:off x="7875654" y="3424738"/>
            <a:ext cx="2305949" cy="1754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fontAlgn="auto">
              <a:spcBef>
                <a:spcPts val="0"/>
              </a:spcBef>
              <a:spcAft>
                <a:spcPts val="0"/>
              </a:spcAft>
            </a:pPr>
            <a:r>
              <a:rPr lang="zh-CN" altLang="en-US" sz="1800" dirty="0">
                <a:solidFill>
                  <a:schemeClr val="accent6">
                    <a:lumMod val="50000"/>
                  </a:schemeClr>
                </a:solidFill>
                <a:latin typeface="华文中宋" pitchFamily="2" charset="-122"/>
                <a:ea typeface="华文中宋" pitchFamily="2" charset="-122"/>
                <a:cs typeface="+mn-ea"/>
                <a:sym typeface="+mn-lt"/>
              </a:rPr>
              <a:t>扣缴的除工资薪金所得以外的其他所得，应当在代扣税款后，及时向纳税人提供其个人所得和已扣缴税款等信息。</a:t>
            </a:r>
            <a:endParaRPr lang="en-US" sz="1800" dirty="0">
              <a:solidFill>
                <a:schemeClr val="accent6">
                  <a:lumMod val="50000"/>
                </a:schemeClr>
              </a:solidFill>
              <a:latin typeface="华文中宋" pitchFamily="2" charset="-122"/>
              <a:ea typeface="华文中宋" pitchFamily="2" charset="-122"/>
              <a:cs typeface="+mn-ea"/>
              <a:sym typeface="+mn-lt"/>
            </a:endParaRPr>
          </a:p>
        </p:txBody>
      </p:sp>
      <p:sp>
        <p:nvSpPr>
          <p:cNvPr id="176" name="Rounded Rectangle 243"/>
          <p:cNvSpPr/>
          <p:nvPr/>
        </p:nvSpPr>
        <p:spPr>
          <a:xfrm>
            <a:off x="2369586" y="1220591"/>
            <a:ext cx="1903773" cy="548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6" tIns="54847" rIns="109696" bIns="54847" rtlCol="0" anchor="ctr"/>
          <a:lstStyle/>
          <a:p>
            <a:pPr algn="ctr" fontAlgn="auto">
              <a:spcBef>
                <a:spcPts val="0"/>
              </a:spcBef>
              <a:spcAft>
                <a:spcPts val="0"/>
              </a:spcAft>
            </a:pPr>
            <a:endParaRPr lang="bg-BG" sz="900" dirty="0">
              <a:solidFill>
                <a:prstClr val="white"/>
              </a:solidFill>
              <a:latin typeface="华文中宋" pitchFamily="2" charset="-122"/>
              <a:ea typeface="华文中宋" pitchFamily="2" charset="-122"/>
              <a:cs typeface="+mn-ea"/>
              <a:sym typeface="+mn-lt"/>
            </a:endParaRPr>
          </a:p>
        </p:txBody>
      </p:sp>
      <p:sp>
        <p:nvSpPr>
          <p:cNvPr id="178" name="Rounded Rectangle 245"/>
          <p:cNvSpPr/>
          <p:nvPr/>
        </p:nvSpPr>
        <p:spPr>
          <a:xfrm>
            <a:off x="5180406" y="1235979"/>
            <a:ext cx="1903773" cy="5486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6" tIns="54847" rIns="109696" bIns="54847" rtlCol="0" anchor="ctr"/>
          <a:lstStyle/>
          <a:p>
            <a:pPr algn="ctr" fontAlgn="auto">
              <a:spcBef>
                <a:spcPts val="0"/>
              </a:spcBef>
              <a:spcAft>
                <a:spcPts val="0"/>
              </a:spcAft>
            </a:pPr>
            <a:endParaRPr lang="bg-BG" sz="900" dirty="0">
              <a:solidFill>
                <a:prstClr val="white"/>
              </a:solidFill>
              <a:latin typeface="华文中宋" pitchFamily="2" charset="-122"/>
              <a:ea typeface="华文中宋" pitchFamily="2" charset="-122"/>
              <a:cs typeface="+mn-ea"/>
              <a:sym typeface="+mn-lt"/>
            </a:endParaRPr>
          </a:p>
        </p:txBody>
      </p:sp>
      <p:sp>
        <p:nvSpPr>
          <p:cNvPr id="180" name="Rounded Rectangle 247"/>
          <p:cNvSpPr/>
          <p:nvPr/>
        </p:nvSpPr>
        <p:spPr>
          <a:xfrm>
            <a:off x="8080948" y="1235979"/>
            <a:ext cx="1903773" cy="5486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6" tIns="54847" rIns="109696" bIns="54847" rtlCol="0" anchor="ctr"/>
          <a:lstStyle/>
          <a:p>
            <a:pPr algn="ctr" fontAlgn="auto">
              <a:spcBef>
                <a:spcPts val="0"/>
              </a:spcBef>
              <a:spcAft>
                <a:spcPts val="0"/>
              </a:spcAft>
            </a:pPr>
            <a:endParaRPr lang="bg-BG" sz="900" dirty="0">
              <a:solidFill>
                <a:prstClr val="white"/>
              </a:solidFill>
              <a:latin typeface="华文中宋" pitchFamily="2" charset="-122"/>
              <a:ea typeface="华文中宋" pitchFamily="2" charset="-122"/>
              <a:cs typeface="+mn-ea"/>
              <a:sym typeface="+mn-lt"/>
            </a:endParaRPr>
          </a:p>
        </p:txBody>
      </p:sp>
      <p:sp>
        <p:nvSpPr>
          <p:cNvPr id="181" name="Oval 255"/>
          <p:cNvSpPr>
            <a:spLocks noChangeArrowheads="1"/>
          </p:cNvSpPr>
          <p:nvPr/>
        </p:nvSpPr>
        <p:spPr bwMode="auto">
          <a:xfrm>
            <a:off x="2376520" y="1440047"/>
            <a:ext cx="1927144" cy="1930300"/>
          </a:xfrm>
          <a:prstGeom prst="ellipse">
            <a:avLst/>
          </a:prstGeom>
          <a:solidFill>
            <a:srgbClr val="19232E"/>
          </a:solidFill>
          <a:ln>
            <a:noFill/>
          </a:ln>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82" name="Oval 256"/>
          <p:cNvSpPr>
            <a:spLocks noChangeArrowheads="1"/>
          </p:cNvSpPr>
          <p:nvPr/>
        </p:nvSpPr>
        <p:spPr bwMode="auto">
          <a:xfrm>
            <a:off x="2535838" y="1599349"/>
            <a:ext cx="1611916" cy="1611707"/>
          </a:xfrm>
          <a:prstGeom prst="ellipse">
            <a:avLst/>
          </a:prstGeom>
          <a:solidFill>
            <a:srgbClr val="0070C0"/>
          </a:solidFill>
          <a:ln>
            <a:noFill/>
          </a:ln>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83" name="Freeform 257"/>
          <p:cNvSpPr>
            <a:spLocks/>
          </p:cNvSpPr>
          <p:nvPr/>
        </p:nvSpPr>
        <p:spPr bwMode="auto">
          <a:xfrm>
            <a:off x="2840843" y="2100238"/>
            <a:ext cx="528218" cy="359483"/>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84" name="Freeform 258"/>
          <p:cNvSpPr>
            <a:spLocks/>
          </p:cNvSpPr>
          <p:nvPr/>
        </p:nvSpPr>
        <p:spPr bwMode="auto">
          <a:xfrm>
            <a:off x="3280455" y="1836163"/>
            <a:ext cx="569112" cy="639743"/>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grpSp>
        <p:nvGrpSpPr>
          <p:cNvPr id="185" name="Group 4"/>
          <p:cNvGrpSpPr/>
          <p:nvPr/>
        </p:nvGrpSpPr>
        <p:grpSpPr>
          <a:xfrm>
            <a:off x="3233596" y="2320865"/>
            <a:ext cx="308412" cy="833113"/>
            <a:chOff x="6461491" y="6467840"/>
            <a:chExt cx="616584" cy="1666225"/>
          </a:xfrm>
          <a:solidFill>
            <a:schemeClr val="bg1"/>
          </a:solidFill>
        </p:grpSpPr>
        <p:sp>
          <p:nvSpPr>
            <p:cNvPr id="186" name="Oval 259"/>
            <p:cNvSpPr>
              <a:spLocks noChangeArrowheads="1"/>
            </p:cNvSpPr>
            <p:nvPr/>
          </p:nvSpPr>
          <p:spPr bwMode="auto">
            <a:xfrm>
              <a:off x="6461491" y="6467840"/>
              <a:ext cx="371312" cy="37822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87" name="Freeform 261"/>
            <p:cNvSpPr>
              <a:spLocks/>
            </p:cNvSpPr>
            <p:nvPr/>
          </p:nvSpPr>
          <p:spPr bwMode="auto">
            <a:xfrm>
              <a:off x="6596050" y="6663765"/>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grpSp>
      <p:grpSp>
        <p:nvGrpSpPr>
          <p:cNvPr id="188" name="Group 5"/>
          <p:cNvGrpSpPr/>
          <p:nvPr/>
        </p:nvGrpSpPr>
        <p:grpSpPr>
          <a:xfrm>
            <a:off x="2583547" y="1650456"/>
            <a:ext cx="1513090" cy="1509484"/>
            <a:chOff x="5161901" y="5277691"/>
            <a:chExt cx="3024998" cy="3018968"/>
          </a:xfrm>
        </p:grpSpPr>
        <p:sp>
          <p:nvSpPr>
            <p:cNvPr id="189" name="Freeform 262"/>
            <p:cNvSpPr>
              <a:spLocks/>
            </p:cNvSpPr>
            <p:nvPr/>
          </p:nvSpPr>
          <p:spPr bwMode="auto">
            <a:xfrm>
              <a:off x="6657367" y="5277691"/>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0" name="Freeform 263"/>
            <p:cNvSpPr>
              <a:spLocks/>
            </p:cNvSpPr>
            <p:nvPr/>
          </p:nvSpPr>
          <p:spPr bwMode="auto">
            <a:xfrm>
              <a:off x="5885789" y="5432728"/>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1" name="Freeform 264"/>
            <p:cNvSpPr>
              <a:spLocks/>
            </p:cNvSpPr>
            <p:nvPr/>
          </p:nvSpPr>
          <p:spPr bwMode="auto">
            <a:xfrm>
              <a:off x="7720203" y="5981320"/>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2" name="Freeform 265"/>
            <p:cNvSpPr>
              <a:spLocks/>
            </p:cNvSpPr>
            <p:nvPr/>
          </p:nvSpPr>
          <p:spPr bwMode="auto">
            <a:xfrm>
              <a:off x="5161901" y="6732655"/>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3" name="Freeform 266"/>
            <p:cNvSpPr>
              <a:spLocks/>
            </p:cNvSpPr>
            <p:nvPr/>
          </p:nvSpPr>
          <p:spPr bwMode="auto">
            <a:xfrm>
              <a:off x="7267134" y="5459987"/>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4" name="Freeform 267"/>
            <p:cNvSpPr>
              <a:spLocks/>
            </p:cNvSpPr>
            <p:nvPr/>
          </p:nvSpPr>
          <p:spPr bwMode="auto">
            <a:xfrm>
              <a:off x="5350963" y="5988135"/>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5" name="Freeform 268"/>
            <p:cNvSpPr>
              <a:spLocks/>
            </p:cNvSpPr>
            <p:nvPr/>
          </p:nvSpPr>
          <p:spPr bwMode="auto">
            <a:xfrm>
              <a:off x="7287574" y="7816213"/>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6" name="Freeform 269"/>
            <p:cNvSpPr>
              <a:spLocks/>
            </p:cNvSpPr>
            <p:nvPr/>
          </p:nvSpPr>
          <p:spPr bwMode="auto">
            <a:xfrm>
              <a:off x="7733830" y="7349398"/>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7" name="Freeform 270"/>
            <p:cNvSpPr>
              <a:spLocks/>
            </p:cNvSpPr>
            <p:nvPr/>
          </p:nvSpPr>
          <p:spPr bwMode="auto">
            <a:xfrm>
              <a:off x="7910969" y="6732655"/>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8" name="Freeform 271"/>
            <p:cNvSpPr>
              <a:spLocks/>
            </p:cNvSpPr>
            <p:nvPr/>
          </p:nvSpPr>
          <p:spPr bwMode="auto">
            <a:xfrm>
              <a:off x="6657367" y="8018953"/>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199" name="Freeform 272"/>
            <p:cNvSpPr>
              <a:spLocks/>
            </p:cNvSpPr>
            <p:nvPr/>
          </p:nvSpPr>
          <p:spPr bwMode="auto">
            <a:xfrm>
              <a:off x="5906228" y="7850287"/>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00" name="Freeform 273"/>
            <p:cNvSpPr>
              <a:spLocks/>
            </p:cNvSpPr>
            <p:nvPr/>
          </p:nvSpPr>
          <p:spPr bwMode="auto">
            <a:xfrm>
              <a:off x="5364589" y="7376658"/>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grpSp>
      <p:sp>
        <p:nvSpPr>
          <p:cNvPr id="201" name="Oval 255"/>
          <p:cNvSpPr>
            <a:spLocks noChangeArrowheads="1"/>
          </p:cNvSpPr>
          <p:nvPr/>
        </p:nvSpPr>
        <p:spPr bwMode="auto">
          <a:xfrm>
            <a:off x="5174293" y="1440051"/>
            <a:ext cx="1927145" cy="1930301"/>
          </a:xfrm>
          <a:prstGeom prst="ellipse">
            <a:avLst/>
          </a:prstGeom>
          <a:solidFill>
            <a:srgbClr val="19232E"/>
          </a:solidFill>
          <a:ln>
            <a:noFill/>
          </a:ln>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02" name="Oval 256"/>
          <p:cNvSpPr>
            <a:spLocks noChangeArrowheads="1"/>
          </p:cNvSpPr>
          <p:nvPr/>
        </p:nvSpPr>
        <p:spPr bwMode="auto">
          <a:xfrm>
            <a:off x="5333612" y="1599347"/>
            <a:ext cx="1611916" cy="1611707"/>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03" name="Freeform 257"/>
          <p:cNvSpPr>
            <a:spLocks/>
          </p:cNvSpPr>
          <p:nvPr/>
        </p:nvSpPr>
        <p:spPr bwMode="auto">
          <a:xfrm>
            <a:off x="5638616" y="2100238"/>
            <a:ext cx="528217" cy="359483"/>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04" name="Freeform 258"/>
          <p:cNvSpPr>
            <a:spLocks/>
          </p:cNvSpPr>
          <p:nvPr/>
        </p:nvSpPr>
        <p:spPr bwMode="auto">
          <a:xfrm rot="11081722">
            <a:off x="6123915" y="1844282"/>
            <a:ext cx="569113" cy="639742"/>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grpSp>
        <p:nvGrpSpPr>
          <p:cNvPr id="205" name="Group 1"/>
          <p:cNvGrpSpPr/>
          <p:nvPr/>
        </p:nvGrpSpPr>
        <p:grpSpPr>
          <a:xfrm>
            <a:off x="6031368" y="2320864"/>
            <a:ext cx="308412" cy="833112"/>
            <a:chOff x="12054849" y="6467840"/>
            <a:chExt cx="616584" cy="1666223"/>
          </a:xfrm>
        </p:grpSpPr>
        <p:sp>
          <p:nvSpPr>
            <p:cNvPr id="206" name="Oval 259"/>
            <p:cNvSpPr>
              <a:spLocks noChangeArrowheads="1"/>
            </p:cNvSpPr>
            <p:nvPr/>
          </p:nvSpPr>
          <p:spPr bwMode="auto">
            <a:xfrm>
              <a:off x="12054849" y="6467840"/>
              <a:ext cx="371312" cy="378224"/>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07" name="Freeform 261"/>
            <p:cNvSpPr>
              <a:spLocks/>
            </p:cNvSpPr>
            <p:nvPr/>
          </p:nvSpPr>
          <p:spPr bwMode="auto">
            <a:xfrm>
              <a:off x="12189408" y="6663764"/>
              <a:ext cx="482025" cy="1470299"/>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grpSp>
      <p:grpSp>
        <p:nvGrpSpPr>
          <p:cNvPr id="208" name="Group 6"/>
          <p:cNvGrpSpPr/>
          <p:nvPr/>
        </p:nvGrpSpPr>
        <p:grpSpPr>
          <a:xfrm>
            <a:off x="5381322" y="1650455"/>
            <a:ext cx="1513090" cy="1509484"/>
            <a:chOff x="10755263" y="5277690"/>
            <a:chExt cx="3024997" cy="3018967"/>
          </a:xfrm>
        </p:grpSpPr>
        <p:sp>
          <p:nvSpPr>
            <p:cNvPr id="209" name="Freeform 262"/>
            <p:cNvSpPr>
              <a:spLocks/>
            </p:cNvSpPr>
            <p:nvPr/>
          </p:nvSpPr>
          <p:spPr bwMode="auto">
            <a:xfrm>
              <a:off x="12250726" y="5277690"/>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0" name="Freeform 263"/>
            <p:cNvSpPr>
              <a:spLocks/>
            </p:cNvSpPr>
            <p:nvPr/>
          </p:nvSpPr>
          <p:spPr bwMode="auto">
            <a:xfrm>
              <a:off x="11479148" y="5432727"/>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1" name="Freeform 264"/>
            <p:cNvSpPr>
              <a:spLocks/>
            </p:cNvSpPr>
            <p:nvPr/>
          </p:nvSpPr>
          <p:spPr bwMode="auto">
            <a:xfrm>
              <a:off x="13313561" y="5981318"/>
              <a:ext cx="291259" cy="216373"/>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2" name="Freeform 265"/>
            <p:cNvSpPr>
              <a:spLocks/>
            </p:cNvSpPr>
            <p:nvPr/>
          </p:nvSpPr>
          <p:spPr bwMode="auto">
            <a:xfrm>
              <a:off x="10755263" y="6732654"/>
              <a:ext cx="284446"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3" name="Freeform 266"/>
            <p:cNvSpPr>
              <a:spLocks/>
            </p:cNvSpPr>
            <p:nvPr/>
          </p:nvSpPr>
          <p:spPr bwMode="auto">
            <a:xfrm>
              <a:off x="12860497" y="5459985"/>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4" name="Freeform 267"/>
            <p:cNvSpPr>
              <a:spLocks/>
            </p:cNvSpPr>
            <p:nvPr/>
          </p:nvSpPr>
          <p:spPr bwMode="auto">
            <a:xfrm>
              <a:off x="10944327" y="5988133"/>
              <a:ext cx="284446"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5" name="Freeform 268"/>
            <p:cNvSpPr>
              <a:spLocks/>
            </p:cNvSpPr>
            <p:nvPr/>
          </p:nvSpPr>
          <p:spPr bwMode="auto">
            <a:xfrm>
              <a:off x="12880938" y="7816212"/>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6" name="Freeform 269"/>
            <p:cNvSpPr>
              <a:spLocks/>
            </p:cNvSpPr>
            <p:nvPr/>
          </p:nvSpPr>
          <p:spPr bwMode="auto">
            <a:xfrm>
              <a:off x="13327193" y="7349397"/>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7" name="Freeform 270"/>
            <p:cNvSpPr>
              <a:spLocks/>
            </p:cNvSpPr>
            <p:nvPr/>
          </p:nvSpPr>
          <p:spPr bwMode="auto">
            <a:xfrm>
              <a:off x="13504331" y="6732652"/>
              <a:ext cx="275929"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8" name="Freeform 271"/>
            <p:cNvSpPr>
              <a:spLocks/>
            </p:cNvSpPr>
            <p:nvPr/>
          </p:nvSpPr>
          <p:spPr bwMode="auto">
            <a:xfrm>
              <a:off x="12250730" y="8018951"/>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19" name="Freeform 272"/>
            <p:cNvSpPr>
              <a:spLocks/>
            </p:cNvSpPr>
            <p:nvPr/>
          </p:nvSpPr>
          <p:spPr bwMode="auto">
            <a:xfrm>
              <a:off x="11499602" y="7850280"/>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20" name="Freeform 273"/>
            <p:cNvSpPr>
              <a:spLocks/>
            </p:cNvSpPr>
            <p:nvPr/>
          </p:nvSpPr>
          <p:spPr bwMode="auto">
            <a:xfrm>
              <a:off x="10957934" y="737666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grpSp>
      <p:sp>
        <p:nvSpPr>
          <p:cNvPr id="221" name="Oval 255"/>
          <p:cNvSpPr>
            <a:spLocks noChangeArrowheads="1"/>
          </p:cNvSpPr>
          <p:nvPr/>
        </p:nvSpPr>
        <p:spPr bwMode="auto">
          <a:xfrm>
            <a:off x="8068720" y="1436305"/>
            <a:ext cx="1927144" cy="1930300"/>
          </a:xfrm>
          <a:prstGeom prst="ellipse">
            <a:avLst/>
          </a:prstGeom>
          <a:solidFill>
            <a:srgbClr val="19232E"/>
          </a:solidFill>
          <a:ln>
            <a:noFill/>
          </a:ln>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22" name="Oval 256"/>
          <p:cNvSpPr>
            <a:spLocks noChangeArrowheads="1"/>
          </p:cNvSpPr>
          <p:nvPr/>
        </p:nvSpPr>
        <p:spPr bwMode="auto">
          <a:xfrm>
            <a:off x="8228039" y="1595605"/>
            <a:ext cx="1611916" cy="1611707"/>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23" name="Freeform 257"/>
          <p:cNvSpPr>
            <a:spLocks/>
          </p:cNvSpPr>
          <p:nvPr/>
        </p:nvSpPr>
        <p:spPr bwMode="auto">
          <a:xfrm>
            <a:off x="8533042" y="2096496"/>
            <a:ext cx="528218" cy="359483"/>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24" name="Freeform 258"/>
          <p:cNvSpPr>
            <a:spLocks/>
          </p:cNvSpPr>
          <p:nvPr/>
        </p:nvSpPr>
        <p:spPr bwMode="auto">
          <a:xfrm>
            <a:off x="8972655" y="1832421"/>
            <a:ext cx="569112" cy="639743"/>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57" tIns="11429" rIns="22857" bIns="11429"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grpSp>
        <p:nvGrpSpPr>
          <p:cNvPr id="225" name="Group 2"/>
          <p:cNvGrpSpPr/>
          <p:nvPr/>
        </p:nvGrpSpPr>
        <p:grpSpPr>
          <a:xfrm>
            <a:off x="8925796" y="2317125"/>
            <a:ext cx="308412" cy="833113"/>
            <a:chOff x="17841445" y="6460355"/>
            <a:chExt cx="616584" cy="1666225"/>
          </a:xfrm>
          <a:solidFill>
            <a:schemeClr val="bg1"/>
          </a:solidFill>
        </p:grpSpPr>
        <p:sp>
          <p:nvSpPr>
            <p:cNvPr id="226" name="Oval 259"/>
            <p:cNvSpPr>
              <a:spLocks noChangeArrowheads="1"/>
            </p:cNvSpPr>
            <p:nvPr/>
          </p:nvSpPr>
          <p:spPr bwMode="auto">
            <a:xfrm>
              <a:off x="17841445" y="6460355"/>
              <a:ext cx="371312" cy="37822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27" name="Freeform 261"/>
            <p:cNvSpPr>
              <a:spLocks/>
            </p:cNvSpPr>
            <p:nvPr/>
          </p:nvSpPr>
          <p:spPr bwMode="auto">
            <a:xfrm>
              <a:off x="17976004" y="6656280"/>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grpSp>
      <p:grpSp>
        <p:nvGrpSpPr>
          <p:cNvPr id="228" name="Group 7"/>
          <p:cNvGrpSpPr/>
          <p:nvPr/>
        </p:nvGrpSpPr>
        <p:grpSpPr>
          <a:xfrm>
            <a:off x="8275747" y="1646713"/>
            <a:ext cx="1513090" cy="1509484"/>
            <a:chOff x="16541855" y="5270206"/>
            <a:chExt cx="3024998" cy="3018968"/>
          </a:xfrm>
        </p:grpSpPr>
        <p:sp>
          <p:nvSpPr>
            <p:cNvPr id="229" name="Freeform 262"/>
            <p:cNvSpPr>
              <a:spLocks/>
            </p:cNvSpPr>
            <p:nvPr/>
          </p:nvSpPr>
          <p:spPr bwMode="auto">
            <a:xfrm>
              <a:off x="18037321" y="5270206"/>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0" name="Freeform 263"/>
            <p:cNvSpPr>
              <a:spLocks/>
            </p:cNvSpPr>
            <p:nvPr/>
          </p:nvSpPr>
          <p:spPr bwMode="auto">
            <a:xfrm>
              <a:off x="17265743" y="5425243"/>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1" name="Freeform 264"/>
            <p:cNvSpPr>
              <a:spLocks/>
            </p:cNvSpPr>
            <p:nvPr/>
          </p:nvSpPr>
          <p:spPr bwMode="auto">
            <a:xfrm>
              <a:off x="19100157" y="5973835"/>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2" name="Freeform 265"/>
            <p:cNvSpPr>
              <a:spLocks/>
            </p:cNvSpPr>
            <p:nvPr/>
          </p:nvSpPr>
          <p:spPr bwMode="auto">
            <a:xfrm>
              <a:off x="16541855" y="6725170"/>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3" name="Freeform 266"/>
            <p:cNvSpPr>
              <a:spLocks/>
            </p:cNvSpPr>
            <p:nvPr/>
          </p:nvSpPr>
          <p:spPr bwMode="auto">
            <a:xfrm>
              <a:off x="18647088" y="5452502"/>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4" name="Freeform 267"/>
            <p:cNvSpPr>
              <a:spLocks/>
            </p:cNvSpPr>
            <p:nvPr/>
          </p:nvSpPr>
          <p:spPr bwMode="auto">
            <a:xfrm>
              <a:off x="16730917" y="5980650"/>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5" name="Freeform 268"/>
            <p:cNvSpPr>
              <a:spLocks/>
            </p:cNvSpPr>
            <p:nvPr/>
          </p:nvSpPr>
          <p:spPr bwMode="auto">
            <a:xfrm>
              <a:off x="18667528" y="7808728"/>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6" name="Freeform 269"/>
            <p:cNvSpPr>
              <a:spLocks/>
            </p:cNvSpPr>
            <p:nvPr/>
          </p:nvSpPr>
          <p:spPr bwMode="auto">
            <a:xfrm>
              <a:off x="19113784" y="7341913"/>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7" name="Freeform 270"/>
            <p:cNvSpPr>
              <a:spLocks/>
            </p:cNvSpPr>
            <p:nvPr/>
          </p:nvSpPr>
          <p:spPr bwMode="auto">
            <a:xfrm>
              <a:off x="19290923" y="6725170"/>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8" name="Freeform 271"/>
            <p:cNvSpPr>
              <a:spLocks/>
            </p:cNvSpPr>
            <p:nvPr/>
          </p:nvSpPr>
          <p:spPr bwMode="auto">
            <a:xfrm>
              <a:off x="18037321" y="8011468"/>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39" name="Freeform 272"/>
            <p:cNvSpPr>
              <a:spLocks/>
            </p:cNvSpPr>
            <p:nvPr/>
          </p:nvSpPr>
          <p:spPr bwMode="auto">
            <a:xfrm>
              <a:off x="17286182" y="7842802"/>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sp>
          <p:nvSpPr>
            <p:cNvPr id="240" name="Freeform 273"/>
            <p:cNvSpPr>
              <a:spLocks/>
            </p:cNvSpPr>
            <p:nvPr/>
          </p:nvSpPr>
          <p:spPr bwMode="auto">
            <a:xfrm>
              <a:off x="16744543" y="736917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2860" tIns="11430" rIns="22860" bIns="11430" numCol="1" anchor="t" anchorCtr="0" compatLnSpc="1">
              <a:prstTxWarp prst="textNoShape">
                <a:avLst/>
              </a:prstTxWarp>
            </a:bodyPr>
            <a:lstStyle/>
            <a:p>
              <a:pPr fontAlgn="auto">
                <a:spcBef>
                  <a:spcPts val="0"/>
                </a:spcBef>
                <a:spcAft>
                  <a:spcPts val="0"/>
                </a:spcAft>
              </a:pPr>
              <a:endParaRPr lang="en-US" sz="400" dirty="0">
                <a:solidFill>
                  <a:srgbClr val="445469"/>
                </a:solidFill>
                <a:latin typeface="华文中宋" pitchFamily="2" charset="-122"/>
                <a:ea typeface="华文中宋" pitchFamily="2" charset="-122"/>
                <a:cs typeface="+mn-ea"/>
                <a:sym typeface="+mn-lt"/>
              </a:endParaRPr>
            </a:p>
          </p:txBody>
        </p:sp>
      </p:grpSp>
    </p:spTree>
    <p:extLst>
      <p:ext uri="{BB962C8B-B14F-4D97-AF65-F5344CB8AC3E}">
        <p14:creationId xmlns:p14="http://schemas.microsoft.com/office/powerpoint/2010/main" xmlns="" val="9138621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2433638" y="1855788"/>
            <a:ext cx="1133619" cy="1938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2000" b="1" dirty="0">
                <a:solidFill>
                  <a:srgbClr val="0070C0"/>
                </a:solidFill>
                <a:latin typeface="微软雅黑" pitchFamily="34" charset="-122"/>
                <a:ea typeface="微软雅黑" pitchFamily="34" charset="-122"/>
              </a:rPr>
              <a:t>4</a:t>
            </a:r>
            <a:endParaRPr lang="zh-CN" altLang="en-US" sz="12000" b="1" dirty="0">
              <a:solidFill>
                <a:srgbClr val="0070C0"/>
              </a:solidFill>
              <a:latin typeface="微软雅黑" pitchFamily="34" charset="-122"/>
              <a:ea typeface="微软雅黑" pitchFamily="34" charset="-122"/>
            </a:endParaRPr>
          </a:p>
        </p:txBody>
      </p:sp>
      <p:sp>
        <p:nvSpPr>
          <p:cNvPr id="14339" name="TextBox 5"/>
          <p:cNvSpPr txBox="1">
            <a:spLocks noChangeArrowheads="1"/>
          </p:cNvSpPr>
          <p:nvPr/>
        </p:nvSpPr>
        <p:spPr bwMode="auto">
          <a:xfrm>
            <a:off x="1768475" y="2846388"/>
            <a:ext cx="846682" cy="5539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dirty="0">
                <a:solidFill>
                  <a:srgbClr val="0070C0"/>
                </a:solidFill>
              </a:rPr>
              <a:t>part</a:t>
            </a:r>
            <a:endParaRPr lang="zh-CN" altLang="en-US" sz="3000" dirty="0">
              <a:solidFill>
                <a:srgbClr val="0070C0"/>
              </a:solidFill>
            </a:endParaRPr>
          </a:p>
        </p:txBody>
      </p:sp>
      <p:sp>
        <p:nvSpPr>
          <p:cNvPr id="14341" name="TextBox 6"/>
          <p:cNvSpPr txBox="1">
            <a:spLocks noChangeArrowheads="1"/>
          </p:cNvSpPr>
          <p:nvPr/>
        </p:nvSpPr>
        <p:spPr bwMode="auto">
          <a:xfrm>
            <a:off x="3436698" y="2465388"/>
            <a:ext cx="7918267" cy="769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kern="0" dirty="0">
                <a:solidFill>
                  <a:srgbClr val="2B2E30"/>
                </a:solidFill>
                <a:latin typeface="Arial"/>
                <a:ea typeface="微软雅黑"/>
                <a:cs typeface="+mj-cs"/>
              </a:rPr>
              <a:t>年度汇算清缴</a:t>
            </a:r>
            <a:endParaRPr lang="zh-CN" altLang="en-US" sz="2600" b="1" dirty="0">
              <a:solidFill>
                <a:srgbClr val="2B2E30"/>
              </a:solidFill>
              <a:latin typeface="微软雅黑" pitchFamily="34" charset="-122"/>
              <a:ea typeface="微软雅黑" pitchFamily="34" charset="-122"/>
            </a:endParaRPr>
          </a:p>
        </p:txBody>
      </p:sp>
      <p:cxnSp>
        <p:nvCxnSpPr>
          <p:cNvPr id="14344" name="直接连接符 10"/>
          <p:cNvCxnSpPr>
            <a:cxnSpLocks noChangeShapeType="1"/>
          </p:cNvCxnSpPr>
          <p:nvPr/>
        </p:nvCxnSpPr>
        <p:spPr bwMode="auto">
          <a:xfrm flipH="1">
            <a:off x="3576639"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4345" name="Freeform 10"/>
          <p:cNvSpPr>
            <a:spLocks/>
          </p:cNvSpPr>
          <p:nvPr/>
        </p:nvSpPr>
        <p:spPr bwMode="auto">
          <a:xfrm>
            <a:off x="1150939" y="2205039"/>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lIns="91428" tIns="45714" rIns="91428" bIns="45714"/>
          <a:lstStyle/>
          <a:p>
            <a:endParaRPr lang="zh-CN" altLang="en-US"/>
          </a:p>
        </p:txBody>
      </p:sp>
    </p:spTree>
    <p:extLst>
      <p:ext uri="{BB962C8B-B14F-4D97-AF65-F5344CB8AC3E}">
        <p14:creationId xmlns:p14="http://schemas.microsoft.com/office/powerpoint/2010/main" xmlns="" val="11218500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2" name="TextBox 23"/>
          <p:cNvSpPr txBox="1">
            <a:spLocks noChangeArrowheads="1"/>
          </p:cNvSpPr>
          <p:nvPr/>
        </p:nvSpPr>
        <p:spPr bwMode="auto">
          <a:xfrm>
            <a:off x="1147763" y="388938"/>
            <a:ext cx="3369809"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a:latin typeface="微软雅黑" pitchFamily="34" charset="-122"/>
                <a:ea typeface="微软雅黑" pitchFamily="34" charset="-122"/>
              </a:rPr>
              <a:t>4.1</a:t>
            </a:r>
            <a:r>
              <a:rPr lang="zh-CN" altLang="en-US" sz="2000" dirty="0">
                <a:latin typeface="微软雅黑" pitchFamily="34" charset="-122"/>
                <a:ea typeface="微软雅黑" pitchFamily="34" charset="-122"/>
              </a:rPr>
              <a:t>哪些个人要办理自行申报</a:t>
            </a:r>
          </a:p>
        </p:txBody>
      </p:sp>
      <p:sp>
        <p:nvSpPr>
          <p:cNvPr id="10263" name="五边形 24"/>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0264" name="燕尾形 25"/>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grpSp>
        <p:nvGrpSpPr>
          <p:cNvPr id="26" name="Group 13247"/>
          <p:cNvGrpSpPr/>
          <p:nvPr/>
        </p:nvGrpSpPr>
        <p:grpSpPr>
          <a:xfrm>
            <a:off x="1763352" y="1268760"/>
            <a:ext cx="8439486" cy="5513227"/>
            <a:chOff x="-1" y="0"/>
            <a:chExt cx="10818123" cy="7841033"/>
          </a:xfrm>
        </p:grpSpPr>
        <p:grpSp>
          <p:nvGrpSpPr>
            <p:cNvPr id="27" name="Group 13210"/>
            <p:cNvGrpSpPr/>
            <p:nvPr/>
          </p:nvGrpSpPr>
          <p:grpSpPr>
            <a:xfrm>
              <a:off x="-1" y="0"/>
              <a:ext cx="10818123" cy="5741771"/>
              <a:chOff x="0" y="0"/>
              <a:chExt cx="10818121" cy="5741770"/>
            </a:xfrm>
          </p:grpSpPr>
          <p:grpSp>
            <p:nvGrpSpPr>
              <p:cNvPr id="64" name="Group 13191"/>
              <p:cNvGrpSpPr/>
              <p:nvPr/>
            </p:nvGrpSpPr>
            <p:grpSpPr>
              <a:xfrm>
                <a:off x="4131682" y="0"/>
                <a:ext cx="2921001" cy="1078987"/>
                <a:chOff x="195621" y="0"/>
                <a:chExt cx="2921000" cy="1078986"/>
              </a:xfrm>
            </p:grpSpPr>
            <p:sp>
              <p:nvSpPr>
                <p:cNvPr id="83" name="Shape 13189"/>
                <p:cNvSpPr/>
                <p:nvPr/>
              </p:nvSpPr>
              <p:spPr>
                <a:xfrm>
                  <a:off x="195621" y="0"/>
                  <a:ext cx="2921000" cy="5080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国务院规定的其他情形</a:t>
                  </a:r>
                  <a:endParaRPr kern="0" dirty="0">
                    <a:solidFill>
                      <a:schemeClr val="accent6">
                        <a:lumMod val="50000"/>
                      </a:schemeClr>
                    </a:solidFill>
                    <a:latin typeface="华文中宋" pitchFamily="2" charset="-122"/>
                    <a:ea typeface="华文中宋" pitchFamily="2" charset="-122"/>
                  </a:endParaRPr>
                </a:p>
              </p:txBody>
            </p:sp>
            <p:sp>
              <p:nvSpPr>
                <p:cNvPr id="84" name="Shape 13190"/>
                <p:cNvSpPr/>
                <p:nvPr/>
              </p:nvSpPr>
              <p:spPr>
                <a:xfrm>
                  <a:off x="1239100" y="508000"/>
                  <a:ext cx="444502" cy="570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nSpc>
                      <a:spcPct val="90000"/>
                    </a:lnSpc>
                    <a:defRPr sz="4000">
                      <a:solidFill>
                        <a:srgbClr val="3197E0"/>
                      </a:solidFill>
                    </a:defRPr>
                  </a:lvl1pPr>
                </a:lstStyle>
                <a:p>
                  <a:pPr defTabSz="382667" fontAlgn="auto" hangingPunct="0">
                    <a:spcBef>
                      <a:spcPts val="4605"/>
                    </a:spcBef>
                    <a:spcAft>
                      <a:spcPts val="0"/>
                    </a:spcAft>
                  </a:pPr>
                  <a:r>
                    <a:rPr kern="0" dirty="0" smtClean="0">
                      <a:solidFill>
                        <a:srgbClr val="0070C0"/>
                      </a:solidFill>
                      <a:latin typeface="Helvetica Neue Thin"/>
                      <a:sym typeface="Helvetica Neue Thin"/>
                    </a:rPr>
                    <a:t>7</a:t>
                  </a:r>
                  <a:endParaRPr kern="0" dirty="0">
                    <a:solidFill>
                      <a:srgbClr val="0070C0"/>
                    </a:solidFill>
                    <a:latin typeface="Helvetica Neue Thin"/>
                    <a:sym typeface="Helvetica Neue Thin"/>
                  </a:endParaRPr>
                </a:p>
              </p:txBody>
            </p:sp>
          </p:grpSp>
          <p:grpSp>
            <p:nvGrpSpPr>
              <p:cNvPr id="65" name="Group 13194"/>
              <p:cNvGrpSpPr/>
              <p:nvPr/>
            </p:nvGrpSpPr>
            <p:grpSpPr>
              <a:xfrm>
                <a:off x="7192872" y="5170784"/>
                <a:ext cx="3625249" cy="570986"/>
                <a:chOff x="0" y="0"/>
                <a:chExt cx="3625247" cy="570985"/>
              </a:xfrm>
            </p:grpSpPr>
            <p:sp>
              <p:nvSpPr>
                <p:cNvPr id="81" name="Shape 13192"/>
                <p:cNvSpPr/>
                <p:nvPr/>
              </p:nvSpPr>
              <p:spPr>
                <a:xfrm>
                  <a:off x="704247" y="31750"/>
                  <a:ext cx="2921001" cy="5074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取得应税所得没有扣缴义务人</a:t>
                  </a:r>
                  <a:endParaRPr kern="0" dirty="0">
                    <a:solidFill>
                      <a:schemeClr val="accent6">
                        <a:lumMod val="50000"/>
                      </a:schemeClr>
                    </a:solidFill>
                    <a:latin typeface="华文中宋" pitchFamily="2" charset="-122"/>
                    <a:ea typeface="华文中宋" pitchFamily="2" charset="-122"/>
                  </a:endParaRPr>
                </a:p>
              </p:txBody>
            </p:sp>
            <p:sp>
              <p:nvSpPr>
                <p:cNvPr id="82" name="Shape 13193"/>
                <p:cNvSpPr/>
                <p:nvPr/>
              </p:nvSpPr>
              <p:spPr>
                <a:xfrm>
                  <a:off x="0" y="0"/>
                  <a:ext cx="704248" cy="570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90000"/>
                    </a:lnSpc>
                    <a:defRPr sz="4000">
                      <a:solidFill>
                        <a:srgbClr val="3197E0"/>
                      </a:solidFill>
                    </a:defRPr>
                  </a:lvl1pPr>
                </a:lstStyle>
                <a:p>
                  <a:pPr defTabSz="382667" fontAlgn="auto" hangingPunct="0">
                    <a:spcBef>
                      <a:spcPts val="4605"/>
                    </a:spcBef>
                    <a:spcAft>
                      <a:spcPts val="0"/>
                    </a:spcAft>
                  </a:pPr>
                  <a:r>
                    <a:rPr kern="0" dirty="0" smtClean="0">
                      <a:solidFill>
                        <a:srgbClr val="0070C0"/>
                      </a:solidFill>
                      <a:latin typeface="Helvetica Neue Thin"/>
                      <a:sym typeface="Helvetica Neue Thin"/>
                    </a:rPr>
                    <a:t>2</a:t>
                  </a:r>
                  <a:endParaRPr kern="0" dirty="0">
                    <a:solidFill>
                      <a:srgbClr val="0070C0"/>
                    </a:solidFill>
                    <a:latin typeface="Helvetica Neue Thin"/>
                    <a:sym typeface="Helvetica Neue Thin"/>
                  </a:endParaRPr>
                </a:p>
              </p:txBody>
            </p:sp>
          </p:grpSp>
          <p:grpSp>
            <p:nvGrpSpPr>
              <p:cNvPr id="66" name="Group 13197"/>
              <p:cNvGrpSpPr/>
              <p:nvPr/>
            </p:nvGrpSpPr>
            <p:grpSpPr>
              <a:xfrm>
                <a:off x="0" y="5170784"/>
                <a:ext cx="3630702" cy="570986"/>
                <a:chOff x="0" y="0"/>
                <a:chExt cx="3630701" cy="570985"/>
              </a:xfrm>
            </p:grpSpPr>
            <p:sp>
              <p:nvSpPr>
                <p:cNvPr id="79" name="Shape 13195"/>
                <p:cNvSpPr/>
                <p:nvPr/>
              </p:nvSpPr>
              <p:spPr>
                <a:xfrm>
                  <a:off x="0" y="31750"/>
                  <a:ext cx="2921000" cy="5074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algn="l"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取得综合所得需要办理汇算清缴</a:t>
                  </a:r>
                  <a:endParaRPr kern="0" dirty="0">
                    <a:solidFill>
                      <a:schemeClr val="accent6">
                        <a:lumMod val="50000"/>
                      </a:schemeClr>
                    </a:solidFill>
                    <a:latin typeface="华文中宋" pitchFamily="2" charset="-122"/>
                    <a:ea typeface="华文中宋" pitchFamily="2" charset="-122"/>
                  </a:endParaRPr>
                </a:p>
              </p:txBody>
            </p:sp>
            <p:sp>
              <p:nvSpPr>
                <p:cNvPr id="80" name="Shape 13196"/>
                <p:cNvSpPr/>
                <p:nvPr/>
              </p:nvSpPr>
              <p:spPr>
                <a:xfrm>
                  <a:off x="2926454" y="0"/>
                  <a:ext cx="704248" cy="570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a:lnSpc>
                      <a:spcPct val="90000"/>
                    </a:lnSpc>
                    <a:defRPr sz="4000">
                      <a:solidFill>
                        <a:srgbClr val="3197E1"/>
                      </a:solidFill>
                    </a:defRPr>
                  </a:lvl1pPr>
                </a:lstStyle>
                <a:p>
                  <a:pPr algn="l" defTabSz="382667" fontAlgn="auto" hangingPunct="0">
                    <a:spcBef>
                      <a:spcPts val="4605"/>
                    </a:spcBef>
                    <a:spcAft>
                      <a:spcPts val="0"/>
                    </a:spcAft>
                  </a:pPr>
                  <a:r>
                    <a:rPr kern="0" dirty="0" smtClean="0">
                      <a:solidFill>
                        <a:srgbClr val="0070C0"/>
                      </a:solidFill>
                      <a:latin typeface="Helvetica Neue Thin"/>
                      <a:sym typeface="Helvetica Neue Thin"/>
                    </a:rPr>
                    <a:t>1</a:t>
                  </a:r>
                  <a:endParaRPr kern="0" dirty="0">
                    <a:solidFill>
                      <a:srgbClr val="0070C0"/>
                    </a:solidFill>
                    <a:latin typeface="Helvetica Neue Thin"/>
                    <a:sym typeface="Helvetica Neue Thin"/>
                  </a:endParaRPr>
                </a:p>
              </p:txBody>
            </p:sp>
          </p:grpSp>
          <p:grpSp>
            <p:nvGrpSpPr>
              <p:cNvPr id="67" name="Group 13200"/>
              <p:cNvGrpSpPr/>
              <p:nvPr/>
            </p:nvGrpSpPr>
            <p:grpSpPr>
              <a:xfrm>
                <a:off x="7103972" y="3881313"/>
                <a:ext cx="3625249" cy="570986"/>
                <a:chOff x="0" y="0"/>
                <a:chExt cx="3625247" cy="570985"/>
              </a:xfrm>
            </p:grpSpPr>
            <p:sp>
              <p:nvSpPr>
                <p:cNvPr id="77" name="Shape 13198"/>
                <p:cNvSpPr/>
                <p:nvPr/>
              </p:nvSpPr>
              <p:spPr>
                <a:xfrm>
                  <a:off x="704247" y="31750"/>
                  <a:ext cx="2921001" cy="5074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取得境外所得</a:t>
                  </a:r>
                  <a:endParaRPr kern="0" dirty="0">
                    <a:solidFill>
                      <a:schemeClr val="accent6">
                        <a:lumMod val="50000"/>
                      </a:schemeClr>
                    </a:solidFill>
                    <a:latin typeface="华文中宋" pitchFamily="2" charset="-122"/>
                    <a:ea typeface="华文中宋" pitchFamily="2" charset="-122"/>
                  </a:endParaRPr>
                </a:p>
              </p:txBody>
            </p:sp>
            <p:sp>
              <p:nvSpPr>
                <p:cNvPr id="78" name="Shape 13199"/>
                <p:cNvSpPr/>
                <p:nvPr/>
              </p:nvSpPr>
              <p:spPr>
                <a:xfrm>
                  <a:off x="0" y="0"/>
                  <a:ext cx="704248" cy="570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90000"/>
                    </a:lnSpc>
                    <a:defRPr sz="4000">
                      <a:solidFill>
                        <a:srgbClr val="3197E0"/>
                      </a:solidFill>
                    </a:defRPr>
                  </a:lvl1pPr>
                </a:lstStyle>
                <a:p>
                  <a:pPr defTabSz="382667" fontAlgn="auto" hangingPunct="0">
                    <a:spcBef>
                      <a:spcPts val="4605"/>
                    </a:spcBef>
                    <a:spcAft>
                      <a:spcPts val="0"/>
                    </a:spcAft>
                  </a:pPr>
                  <a:r>
                    <a:rPr kern="0" dirty="0" smtClean="0">
                      <a:solidFill>
                        <a:srgbClr val="0070C0"/>
                      </a:solidFill>
                      <a:latin typeface="Helvetica Neue Thin"/>
                      <a:sym typeface="Helvetica Neue Thin"/>
                    </a:rPr>
                    <a:t>4</a:t>
                  </a:r>
                  <a:endParaRPr kern="0" dirty="0">
                    <a:solidFill>
                      <a:srgbClr val="0070C0"/>
                    </a:solidFill>
                    <a:latin typeface="Helvetica Neue Thin"/>
                    <a:sym typeface="Helvetica Neue Thin"/>
                  </a:endParaRPr>
                </a:p>
              </p:txBody>
            </p:sp>
          </p:grpSp>
          <p:grpSp>
            <p:nvGrpSpPr>
              <p:cNvPr id="68" name="Group 13203"/>
              <p:cNvGrpSpPr/>
              <p:nvPr/>
            </p:nvGrpSpPr>
            <p:grpSpPr>
              <a:xfrm>
                <a:off x="76200" y="3881313"/>
                <a:ext cx="3630702" cy="570986"/>
                <a:chOff x="0" y="0"/>
                <a:chExt cx="3630701" cy="570985"/>
              </a:xfrm>
            </p:grpSpPr>
            <p:sp>
              <p:nvSpPr>
                <p:cNvPr id="75" name="Shape 13201"/>
                <p:cNvSpPr/>
                <p:nvPr/>
              </p:nvSpPr>
              <p:spPr>
                <a:xfrm>
                  <a:off x="0" y="31750"/>
                  <a:ext cx="2921000" cy="5074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algn="l"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取得应税所得，扣缴义务人未扣缴税款</a:t>
                  </a:r>
                  <a:endParaRPr kern="0" dirty="0">
                    <a:solidFill>
                      <a:schemeClr val="accent6">
                        <a:lumMod val="50000"/>
                      </a:schemeClr>
                    </a:solidFill>
                    <a:latin typeface="华文中宋" pitchFamily="2" charset="-122"/>
                    <a:ea typeface="华文中宋" pitchFamily="2" charset="-122"/>
                  </a:endParaRPr>
                </a:p>
              </p:txBody>
            </p:sp>
            <p:sp>
              <p:nvSpPr>
                <p:cNvPr id="76" name="Shape 13202"/>
                <p:cNvSpPr/>
                <p:nvPr/>
              </p:nvSpPr>
              <p:spPr>
                <a:xfrm>
                  <a:off x="2926454" y="0"/>
                  <a:ext cx="704248" cy="570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a:lnSpc>
                      <a:spcPct val="90000"/>
                    </a:lnSpc>
                    <a:defRPr sz="4000">
                      <a:solidFill>
                        <a:srgbClr val="3197E1"/>
                      </a:solidFill>
                    </a:defRPr>
                  </a:lvl1pPr>
                </a:lstStyle>
                <a:p>
                  <a:pPr algn="l" defTabSz="382667" fontAlgn="auto" hangingPunct="0">
                    <a:spcBef>
                      <a:spcPts val="4605"/>
                    </a:spcBef>
                    <a:spcAft>
                      <a:spcPts val="0"/>
                    </a:spcAft>
                  </a:pPr>
                  <a:r>
                    <a:rPr kern="0" dirty="0" smtClean="0">
                      <a:solidFill>
                        <a:srgbClr val="0070C0"/>
                      </a:solidFill>
                      <a:latin typeface="Helvetica Neue Thin"/>
                      <a:sym typeface="Helvetica Neue Thin"/>
                    </a:rPr>
                    <a:t>3</a:t>
                  </a:r>
                  <a:endParaRPr kern="0" dirty="0">
                    <a:solidFill>
                      <a:srgbClr val="0070C0"/>
                    </a:solidFill>
                    <a:latin typeface="Helvetica Neue Thin"/>
                    <a:sym typeface="Helvetica Neue Thin"/>
                  </a:endParaRPr>
                </a:p>
              </p:txBody>
            </p:sp>
          </p:grpSp>
          <p:grpSp>
            <p:nvGrpSpPr>
              <p:cNvPr id="69" name="Group 13206"/>
              <p:cNvGrpSpPr/>
              <p:nvPr/>
            </p:nvGrpSpPr>
            <p:grpSpPr>
              <a:xfrm>
                <a:off x="6976972" y="2496116"/>
                <a:ext cx="3625249" cy="570986"/>
                <a:chOff x="0" y="0"/>
                <a:chExt cx="3625247" cy="570985"/>
              </a:xfrm>
            </p:grpSpPr>
            <p:sp>
              <p:nvSpPr>
                <p:cNvPr id="73" name="Shape 13204"/>
                <p:cNvSpPr/>
                <p:nvPr/>
              </p:nvSpPr>
              <p:spPr>
                <a:xfrm>
                  <a:off x="704247" y="31750"/>
                  <a:ext cx="2921001" cy="5074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非居民个人在中国境内从两处以上取得工资、薪金所得</a:t>
                  </a:r>
                  <a:endParaRPr kern="0" dirty="0">
                    <a:solidFill>
                      <a:schemeClr val="accent6">
                        <a:lumMod val="50000"/>
                      </a:schemeClr>
                    </a:solidFill>
                    <a:latin typeface="华文中宋" pitchFamily="2" charset="-122"/>
                    <a:ea typeface="华文中宋" pitchFamily="2" charset="-122"/>
                  </a:endParaRPr>
                </a:p>
              </p:txBody>
            </p:sp>
            <p:sp>
              <p:nvSpPr>
                <p:cNvPr id="74" name="Shape 13205"/>
                <p:cNvSpPr/>
                <p:nvPr/>
              </p:nvSpPr>
              <p:spPr>
                <a:xfrm>
                  <a:off x="0" y="0"/>
                  <a:ext cx="704248" cy="570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a:lnSpc>
                      <a:spcPct val="90000"/>
                    </a:lnSpc>
                    <a:defRPr sz="4000">
                      <a:solidFill>
                        <a:srgbClr val="3197E0"/>
                      </a:solidFill>
                    </a:defRPr>
                  </a:lvl1pPr>
                </a:lstStyle>
                <a:p>
                  <a:pPr defTabSz="382667" fontAlgn="auto" hangingPunct="0">
                    <a:spcBef>
                      <a:spcPts val="4605"/>
                    </a:spcBef>
                    <a:spcAft>
                      <a:spcPts val="0"/>
                    </a:spcAft>
                  </a:pPr>
                  <a:r>
                    <a:rPr kern="0" dirty="0" smtClean="0">
                      <a:solidFill>
                        <a:srgbClr val="0070C0"/>
                      </a:solidFill>
                      <a:latin typeface="Helvetica Neue Thin"/>
                      <a:sym typeface="Helvetica Neue Thin"/>
                    </a:rPr>
                    <a:t>6</a:t>
                  </a:r>
                  <a:endParaRPr kern="0" dirty="0">
                    <a:solidFill>
                      <a:srgbClr val="0070C0"/>
                    </a:solidFill>
                    <a:latin typeface="Helvetica Neue Thin"/>
                    <a:sym typeface="Helvetica Neue Thin"/>
                  </a:endParaRPr>
                </a:p>
              </p:txBody>
            </p:sp>
          </p:grpSp>
          <p:grpSp>
            <p:nvGrpSpPr>
              <p:cNvPr id="70" name="Group 13209"/>
              <p:cNvGrpSpPr/>
              <p:nvPr/>
            </p:nvGrpSpPr>
            <p:grpSpPr>
              <a:xfrm>
                <a:off x="190500" y="2496116"/>
                <a:ext cx="3630702" cy="570986"/>
                <a:chOff x="0" y="0"/>
                <a:chExt cx="3630701" cy="570985"/>
              </a:xfrm>
            </p:grpSpPr>
            <p:sp>
              <p:nvSpPr>
                <p:cNvPr id="71" name="Shape 13207"/>
                <p:cNvSpPr/>
                <p:nvPr/>
              </p:nvSpPr>
              <p:spPr>
                <a:xfrm>
                  <a:off x="0" y="31750"/>
                  <a:ext cx="2921000" cy="5074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algn="l"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因移居境外注销中国</a:t>
                  </a:r>
                  <a:r>
                    <a:rPr lang="zh-CN" altLang="en-US" kern="0" dirty="0" smtClean="0">
                      <a:solidFill>
                        <a:schemeClr val="accent6">
                          <a:lumMod val="50000"/>
                        </a:schemeClr>
                      </a:solidFill>
                      <a:latin typeface="华文中宋" pitchFamily="2" charset="-122"/>
                      <a:ea typeface="华文中宋" pitchFamily="2" charset="-122"/>
                    </a:rPr>
                    <a:t>户籍</a:t>
                  </a:r>
                  <a:endParaRPr kern="0" dirty="0">
                    <a:solidFill>
                      <a:schemeClr val="accent6">
                        <a:lumMod val="50000"/>
                      </a:schemeClr>
                    </a:solidFill>
                    <a:latin typeface="华文中宋" pitchFamily="2" charset="-122"/>
                    <a:ea typeface="华文中宋" pitchFamily="2" charset="-122"/>
                  </a:endParaRPr>
                </a:p>
              </p:txBody>
            </p:sp>
            <p:sp>
              <p:nvSpPr>
                <p:cNvPr id="72" name="Shape 13208"/>
                <p:cNvSpPr/>
                <p:nvPr/>
              </p:nvSpPr>
              <p:spPr>
                <a:xfrm>
                  <a:off x="2926454" y="0"/>
                  <a:ext cx="704248" cy="570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a:lnSpc>
                      <a:spcPct val="90000"/>
                    </a:lnSpc>
                    <a:defRPr sz="4000">
                      <a:solidFill>
                        <a:srgbClr val="3197E1"/>
                      </a:solidFill>
                    </a:defRPr>
                  </a:lvl1pPr>
                </a:lstStyle>
                <a:p>
                  <a:pPr algn="l" defTabSz="382667" fontAlgn="auto" hangingPunct="0">
                    <a:spcBef>
                      <a:spcPts val="4605"/>
                    </a:spcBef>
                    <a:spcAft>
                      <a:spcPts val="0"/>
                    </a:spcAft>
                  </a:pPr>
                  <a:r>
                    <a:rPr kern="0" dirty="0" smtClean="0">
                      <a:solidFill>
                        <a:srgbClr val="0070C0"/>
                      </a:solidFill>
                      <a:latin typeface="Helvetica Neue Thin"/>
                      <a:sym typeface="Helvetica Neue Thin"/>
                    </a:rPr>
                    <a:t>5</a:t>
                  </a:r>
                  <a:endParaRPr kern="0" dirty="0">
                    <a:solidFill>
                      <a:srgbClr val="0070C0"/>
                    </a:solidFill>
                    <a:latin typeface="Helvetica Neue Thin"/>
                    <a:sym typeface="Helvetica Neue Thin"/>
                  </a:endParaRPr>
                </a:p>
              </p:txBody>
            </p:sp>
          </p:grpSp>
        </p:grpSp>
        <p:grpSp>
          <p:nvGrpSpPr>
            <p:cNvPr id="28" name="Group 13246"/>
            <p:cNvGrpSpPr/>
            <p:nvPr/>
          </p:nvGrpSpPr>
          <p:grpSpPr>
            <a:xfrm>
              <a:off x="3747124" y="1178718"/>
              <a:ext cx="3305555" cy="6662315"/>
              <a:chOff x="0" y="0"/>
              <a:chExt cx="3305553" cy="6662313"/>
            </a:xfrm>
          </p:grpSpPr>
          <p:grpSp>
            <p:nvGrpSpPr>
              <p:cNvPr id="29" name="Group 13215"/>
              <p:cNvGrpSpPr/>
              <p:nvPr/>
            </p:nvGrpSpPr>
            <p:grpSpPr>
              <a:xfrm>
                <a:off x="2042593" y="2465226"/>
                <a:ext cx="1203991" cy="4191112"/>
                <a:chOff x="0" y="0"/>
                <a:chExt cx="1203989" cy="4191111"/>
              </a:xfrm>
            </p:grpSpPr>
            <p:grpSp>
              <p:nvGrpSpPr>
                <p:cNvPr id="60" name="Group 13213"/>
                <p:cNvGrpSpPr/>
                <p:nvPr/>
              </p:nvGrpSpPr>
              <p:grpSpPr>
                <a:xfrm>
                  <a:off x="0" y="-1"/>
                  <a:ext cx="1203990" cy="4191113"/>
                  <a:chOff x="0" y="0"/>
                  <a:chExt cx="1203989" cy="4191111"/>
                </a:xfrm>
              </p:grpSpPr>
              <p:sp>
                <p:nvSpPr>
                  <p:cNvPr id="62" name="Shape 13211"/>
                  <p:cNvSpPr/>
                  <p:nvPr/>
                </p:nvSpPr>
                <p:spPr>
                  <a:xfrm>
                    <a:off x="0" y="-1"/>
                    <a:ext cx="1203990" cy="4191113"/>
                  </a:xfrm>
                  <a:custGeom>
                    <a:avLst/>
                    <a:gdLst/>
                    <a:ahLst/>
                    <a:cxnLst>
                      <a:cxn ang="0">
                        <a:pos x="wd2" y="hd2"/>
                      </a:cxn>
                      <a:cxn ang="5400000">
                        <a:pos x="wd2" y="hd2"/>
                      </a:cxn>
                      <a:cxn ang="10800000">
                        <a:pos x="wd2" y="hd2"/>
                      </a:cxn>
                      <a:cxn ang="16200000">
                        <a:pos x="wd2" y="hd2"/>
                      </a:cxn>
                    </a:cxnLst>
                    <a:rect l="0" t="0" r="r" b="b"/>
                    <a:pathLst>
                      <a:path w="20532" h="21589" extrusionOk="0">
                        <a:moveTo>
                          <a:pt x="10366" y="0"/>
                        </a:moveTo>
                        <a:cubicBezTo>
                          <a:pt x="7790" y="-11"/>
                          <a:pt x="5215" y="265"/>
                          <a:pt x="3277" y="838"/>
                        </a:cubicBezTo>
                        <a:cubicBezTo>
                          <a:pt x="1867" y="1255"/>
                          <a:pt x="975" y="1765"/>
                          <a:pt x="540" y="2328"/>
                        </a:cubicBezTo>
                        <a:cubicBezTo>
                          <a:pt x="129" y="2860"/>
                          <a:pt x="145" y="3427"/>
                          <a:pt x="132" y="3982"/>
                        </a:cubicBezTo>
                        <a:cubicBezTo>
                          <a:pt x="113" y="4775"/>
                          <a:pt x="60" y="5566"/>
                          <a:pt x="30" y="6359"/>
                        </a:cubicBezTo>
                        <a:cubicBezTo>
                          <a:pt x="-4" y="7248"/>
                          <a:pt x="-2" y="8137"/>
                          <a:pt x="2" y="9026"/>
                        </a:cubicBezTo>
                        <a:cubicBezTo>
                          <a:pt x="21" y="13212"/>
                          <a:pt x="33" y="17399"/>
                          <a:pt x="38" y="21585"/>
                        </a:cubicBezTo>
                        <a:lnTo>
                          <a:pt x="1897" y="21589"/>
                        </a:lnTo>
                        <a:cubicBezTo>
                          <a:pt x="1601" y="17736"/>
                          <a:pt x="1601" y="13881"/>
                          <a:pt x="1897" y="10028"/>
                        </a:cubicBezTo>
                        <a:cubicBezTo>
                          <a:pt x="1972" y="9054"/>
                          <a:pt x="2143" y="8030"/>
                          <a:pt x="4213" y="7282"/>
                        </a:cubicBezTo>
                        <a:cubicBezTo>
                          <a:pt x="5353" y="6870"/>
                          <a:pt x="6928" y="6607"/>
                          <a:pt x="8584" y="6414"/>
                        </a:cubicBezTo>
                        <a:cubicBezTo>
                          <a:pt x="9617" y="6293"/>
                          <a:pt x="10675" y="6195"/>
                          <a:pt x="11736" y="6099"/>
                        </a:cubicBezTo>
                        <a:cubicBezTo>
                          <a:pt x="13735" y="5920"/>
                          <a:pt x="15674" y="5698"/>
                          <a:pt x="17273" y="5274"/>
                        </a:cubicBezTo>
                        <a:cubicBezTo>
                          <a:pt x="21581" y="4132"/>
                          <a:pt x="21596" y="2112"/>
                          <a:pt x="17448" y="887"/>
                        </a:cubicBezTo>
                        <a:cubicBezTo>
                          <a:pt x="15481" y="306"/>
                          <a:pt x="12931" y="11"/>
                          <a:pt x="10366" y="0"/>
                        </a:cubicBezTo>
                        <a:close/>
                      </a:path>
                    </a:pathLst>
                  </a:custGeom>
                  <a:solidFill>
                    <a:srgbClr val="E5E5E5"/>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sp>
                <p:nvSpPr>
                  <p:cNvPr id="63" name="Shape 13212"/>
                  <p:cNvSpPr/>
                  <p:nvPr/>
                </p:nvSpPr>
                <p:spPr>
                  <a:xfrm>
                    <a:off x="108055" y="88343"/>
                    <a:ext cx="999217" cy="999155"/>
                  </a:xfrm>
                  <a:custGeom>
                    <a:avLst/>
                    <a:gdLst/>
                    <a:ahLst/>
                    <a:cxnLst>
                      <a:cxn ang="0">
                        <a:pos x="wd2" y="hd2"/>
                      </a:cxn>
                      <a:cxn ang="5400000">
                        <a:pos x="wd2" y="hd2"/>
                      </a:cxn>
                      <a:cxn ang="10800000">
                        <a:pos x="wd2" y="hd2"/>
                      </a:cxn>
                      <a:cxn ang="16200000">
                        <a:pos x="wd2" y="hd2"/>
                      </a:cxn>
                    </a:cxnLst>
                    <a:rect l="0" t="0" r="r" b="b"/>
                    <a:pathLst>
                      <a:path w="20556" h="20594" extrusionOk="0">
                        <a:moveTo>
                          <a:pt x="10462" y="20594"/>
                        </a:moveTo>
                        <a:cubicBezTo>
                          <a:pt x="13133" y="20587"/>
                          <a:pt x="15586" y="19542"/>
                          <a:pt x="17547" y="17576"/>
                        </a:cubicBezTo>
                        <a:cubicBezTo>
                          <a:pt x="21559" y="13552"/>
                          <a:pt x="21560" y="7036"/>
                          <a:pt x="17547" y="3015"/>
                        </a:cubicBezTo>
                        <a:cubicBezTo>
                          <a:pt x="13533" y="-1006"/>
                          <a:pt x="7030" y="-1005"/>
                          <a:pt x="3014" y="3015"/>
                        </a:cubicBezTo>
                        <a:cubicBezTo>
                          <a:pt x="1005" y="5026"/>
                          <a:pt x="-40" y="7556"/>
                          <a:pt x="1" y="10295"/>
                        </a:cubicBezTo>
                        <a:lnTo>
                          <a:pt x="1" y="20594"/>
                        </a:lnTo>
                        <a:cubicBezTo>
                          <a:pt x="2699" y="20594"/>
                          <a:pt x="5396" y="20594"/>
                          <a:pt x="8094" y="20594"/>
                        </a:cubicBezTo>
                        <a:cubicBezTo>
                          <a:pt x="8883" y="20594"/>
                          <a:pt x="9673" y="20594"/>
                          <a:pt x="10462" y="20594"/>
                        </a:cubicBezTo>
                        <a:close/>
                      </a:path>
                    </a:pathLst>
                  </a:custGeom>
                  <a:solidFill>
                    <a:srgbClr val="3197E0"/>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sp>
              <p:nvSpPr>
                <p:cNvPr id="61" name="Shape 13214"/>
                <p:cNvSpPr/>
                <p:nvPr/>
              </p:nvSpPr>
              <p:spPr>
                <a:xfrm>
                  <a:off x="379738" y="37220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grpSp>
            <p:nvGrpSpPr>
              <p:cNvPr id="30" name="Group 13220"/>
              <p:cNvGrpSpPr/>
              <p:nvPr/>
            </p:nvGrpSpPr>
            <p:grpSpPr>
              <a:xfrm>
                <a:off x="-1" y="3768854"/>
                <a:ext cx="1074538" cy="2893459"/>
                <a:chOff x="0" y="0"/>
                <a:chExt cx="1074536" cy="2893458"/>
              </a:xfrm>
            </p:grpSpPr>
            <p:grpSp>
              <p:nvGrpSpPr>
                <p:cNvPr id="56" name="Group 13218"/>
                <p:cNvGrpSpPr/>
                <p:nvPr/>
              </p:nvGrpSpPr>
              <p:grpSpPr>
                <a:xfrm>
                  <a:off x="-1" y="0"/>
                  <a:ext cx="1074538" cy="2893459"/>
                  <a:chOff x="1" y="0"/>
                  <a:chExt cx="1074536" cy="2893458"/>
                </a:xfrm>
              </p:grpSpPr>
              <p:sp>
                <p:nvSpPr>
                  <p:cNvPr id="58" name="Shape 13216"/>
                  <p:cNvSpPr/>
                  <p:nvPr/>
                </p:nvSpPr>
                <p:spPr>
                  <a:xfrm>
                    <a:off x="1" y="0"/>
                    <a:ext cx="1074538" cy="2893459"/>
                  </a:xfrm>
                  <a:custGeom>
                    <a:avLst/>
                    <a:gdLst/>
                    <a:ahLst/>
                    <a:cxnLst>
                      <a:cxn ang="0">
                        <a:pos x="wd2" y="hd2"/>
                      </a:cxn>
                      <a:cxn ang="5400000">
                        <a:pos x="wd2" y="hd2"/>
                      </a:cxn>
                      <a:cxn ang="10800000">
                        <a:pos x="wd2" y="hd2"/>
                      </a:cxn>
                      <a:cxn ang="16200000">
                        <a:pos x="wd2" y="hd2"/>
                      </a:cxn>
                    </a:cxnLst>
                    <a:rect l="0" t="0" r="r" b="b"/>
                    <a:pathLst>
                      <a:path w="20535" h="21586" extrusionOk="0">
                        <a:moveTo>
                          <a:pt x="10175" y="1"/>
                        </a:moveTo>
                        <a:cubicBezTo>
                          <a:pt x="7605" y="16"/>
                          <a:pt x="5051" y="395"/>
                          <a:pt x="3083" y="1147"/>
                        </a:cubicBezTo>
                        <a:cubicBezTo>
                          <a:pt x="-1065" y="2731"/>
                          <a:pt x="-1047" y="5344"/>
                          <a:pt x="3258" y="6825"/>
                        </a:cubicBezTo>
                        <a:cubicBezTo>
                          <a:pt x="4854" y="7375"/>
                          <a:pt x="6798" y="7661"/>
                          <a:pt x="8802" y="7891"/>
                        </a:cubicBezTo>
                        <a:cubicBezTo>
                          <a:pt x="9865" y="8013"/>
                          <a:pt x="10929" y="8137"/>
                          <a:pt x="11957" y="8300"/>
                        </a:cubicBezTo>
                        <a:cubicBezTo>
                          <a:pt x="13430" y="8532"/>
                          <a:pt x="14796" y="8852"/>
                          <a:pt x="16144" y="9179"/>
                        </a:cubicBezTo>
                        <a:cubicBezTo>
                          <a:pt x="16732" y="9322"/>
                          <a:pt x="17329" y="9470"/>
                          <a:pt x="17716" y="9695"/>
                        </a:cubicBezTo>
                        <a:cubicBezTo>
                          <a:pt x="18250" y="10006"/>
                          <a:pt x="18285" y="10394"/>
                          <a:pt x="18303" y="10768"/>
                        </a:cubicBezTo>
                        <a:cubicBezTo>
                          <a:pt x="18483" y="14365"/>
                          <a:pt x="18494" y="17964"/>
                          <a:pt x="18338" y="21562"/>
                        </a:cubicBezTo>
                        <a:lnTo>
                          <a:pt x="20535" y="21586"/>
                        </a:lnTo>
                        <a:lnTo>
                          <a:pt x="20535" y="10058"/>
                        </a:lnTo>
                        <a:lnTo>
                          <a:pt x="20520" y="10058"/>
                        </a:lnTo>
                        <a:cubicBezTo>
                          <a:pt x="20528" y="9449"/>
                          <a:pt x="20530" y="8839"/>
                          <a:pt x="20527" y="8229"/>
                        </a:cubicBezTo>
                        <a:cubicBezTo>
                          <a:pt x="20522" y="7203"/>
                          <a:pt x="20511" y="6178"/>
                          <a:pt x="20482" y="5152"/>
                        </a:cubicBezTo>
                        <a:cubicBezTo>
                          <a:pt x="20461" y="4433"/>
                          <a:pt x="20438" y="3700"/>
                          <a:pt x="20012" y="3012"/>
                        </a:cubicBezTo>
                        <a:cubicBezTo>
                          <a:pt x="19561" y="2285"/>
                          <a:pt x="18679" y="1624"/>
                          <a:pt x="17274" y="1084"/>
                        </a:cubicBezTo>
                        <a:cubicBezTo>
                          <a:pt x="15338" y="341"/>
                          <a:pt x="12755" y="-14"/>
                          <a:pt x="10175" y="1"/>
                        </a:cubicBezTo>
                        <a:close/>
                      </a:path>
                    </a:pathLst>
                  </a:custGeom>
                  <a:solidFill>
                    <a:srgbClr val="E5E5E5"/>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sp>
                <p:nvSpPr>
                  <p:cNvPr id="59" name="Shape 13217"/>
                  <p:cNvSpPr/>
                  <p:nvPr/>
                </p:nvSpPr>
                <p:spPr>
                  <a:xfrm flipH="1">
                    <a:off x="83670" y="81410"/>
                    <a:ext cx="892744" cy="892689"/>
                  </a:xfrm>
                  <a:custGeom>
                    <a:avLst/>
                    <a:gdLst/>
                    <a:ahLst/>
                    <a:cxnLst>
                      <a:cxn ang="0">
                        <a:pos x="wd2" y="hd2"/>
                      </a:cxn>
                      <a:cxn ang="5400000">
                        <a:pos x="wd2" y="hd2"/>
                      </a:cxn>
                      <a:cxn ang="10800000">
                        <a:pos x="wd2" y="hd2"/>
                      </a:cxn>
                      <a:cxn ang="16200000">
                        <a:pos x="wd2" y="hd2"/>
                      </a:cxn>
                    </a:cxnLst>
                    <a:rect l="0" t="0" r="r" b="b"/>
                    <a:pathLst>
                      <a:path w="20556" h="20594" extrusionOk="0">
                        <a:moveTo>
                          <a:pt x="10462" y="20594"/>
                        </a:moveTo>
                        <a:cubicBezTo>
                          <a:pt x="13133" y="20587"/>
                          <a:pt x="15586" y="19542"/>
                          <a:pt x="17547" y="17576"/>
                        </a:cubicBezTo>
                        <a:cubicBezTo>
                          <a:pt x="21559" y="13552"/>
                          <a:pt x="21560" y="7036"/>
                          <a:pt x="17547" y="3015"/>
                        </a:cubicBezTo>
                        <a:cubicBezTo>
                          <a:pt x="13533" y="-1006"/>
                          <a:pt x="7030" y="-1005"/>
                          <a:pt x="3014" y="3015"/>
                        </a:cubicBezTo>
                        <a:cubicBezTo>
                          <a:pt x="1005" y="5026"/>
                          <a:pt x="-40" y="7556"/>
                          <a:pt x="1" y="10295"/>
                        </a:cubicBezTo>
                        <a:lnTo>
                          <a:pt x="1" y="20594"/>
                        </a:lnTo>
                        <a:cubicBezTo>
                          <a:pt x="2699" y="20594"/>
                          <a:pt x="5396" y="20594"/>
                          <a:pt x="8094" y="20594"/>
                        </a:cubicBezTo>
                        <a:cubicBezTo>
                          <a:pt x="8883" y="20594"/>
                          <a:pt x="9673" y="20594"/>
                          <a:pt x="10462" y="20594"/>
                        </a:cubicBezTo>
                        <a:close/>
                      </a:path>
                    </a:pathLst>
                  </a:custGeom>
                  <a:solidFill>
                    <a:srgbClr val="3197E0"/>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sp>
              <p:nvSpPr>
                <p:cNvPr id="57" name="Shape 13219"/>
                <p:cNvSpPr/>
                <p:nvPr/>
              </p:nvSpPr>
              <p:spPr>
                <a:xfrm>
                  <a:off x="316129" y="357618"/>
                  <a:ext cx="444501" cy="389318"/>
                </a:xfrm>
                <a:custGeom>
                  <a:avLst/>
                  <a:gdLst/>
                  <a:ahLst/>
                  <a:cxnLst>
                    <a:cxn ang="0">
                      <a:pos x="wd2" y="hd2"/>
                    </a:cxn>
                    <a:cxn ang="5400000">
                      <a:pos x="wd2" y="hd2"/>
                    </a:cxn>
                    <a:cxn ang="10800000">
                      <a:pos x="wd2" y="hd2"/>
                    </a:cxn>
                    <a:cxn ang="16200000">
                      <a:pos x="wd2" y="hd2"/>
                    </a:cxn>
                  </a:cxnLst>
                  <a:rect l="0" t="0" r="r" b="b"/>
                  <a:pathLst>
                    <a:path w="21600" h="21600" extrusionOk="0">
                      <a:moveTo>
                        <a:pt x="10789" y="10800"/>
                      </a:moveTo>
                      <a:lnTo>
                        <a:pt x="4709" y="7714"/>
                      </a:lnTo>
                      <a:lnTo>
                        <a:pt x="10789" y="4629"/>
                      </a:lnTo>
                      <a:lnTo>
                        <a:pt x="16870" y="7714"/>
                      </a:lnTo>
                      <a:cubicBezTo>
                        <a:pt x="16870" y="7714"/>
                        <a:pt x="10789" y="10800"/>
                        <a:pt x="10789" y="10800"/>
                      </a:cubicBezTo>
                      <a:close/>
                      <a:moveTo>
                        <a:pt x="21600" y="3857"/>
                      </a:moveTo>
                      <a:lnTo>
                        <a:pt x="14168" y="0"/>
                      </a:lnTo>
                      <a:lnTo>
                        <a:pt x="10800" y="3845"/>
                      </a:lnTo>
                      <a:lnTo>
                        <a:pt x="7432" y="0"/>
                      </a:lnTo>
                      <a:lnTo>
                        <a:pt x="0" y="3857"/>
                      </a:lnTo>
                      <a:lnTo>
                        <a:pt x="3372" y="7707"/>
                      </a:lnTo>
                      <a:lnTo>
                        <a:pt x="3357" y="7714"/>
                      </a:lnTo>
                      <a:lnTo>
                        <a:pt x="655" y="11571"/>
                      </a:lnTo>
                      <a:lnTo>
                        <a:pt x="3357" y="12974"/>
                      </a:lnTo>
                      <a:lnTo>
                        <a:pt x="3357" y="17743"/>
                      </a:lnTo>
                      <a:lnTo>
                        <a:pt x="10789" y="21600"/>
                      </a:lnTo>
                      <a:lnTo>
                        <a:pt x="18222" y="17743"/>
                      </a:lnTo>
                      <a:lnTo>
                        <a:pt x="18222" y="12974"/>
                      </a:lnTo>
                      <a:lnTo>
                        <a:pt x="20924" y="11571"/>
                      </a:lnTo>
                      <a:lnTo>
                        <a:pt x="18222" y="7714"/>
                      </a:lnTo>
                      <a:cubicBezTo>
                        <a:pt x="18222" y="7714"/>
                        <a:pt x="21600" y="3857"/>
                        <a:pt x="21600" y="385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grpSp>
            <p:nvGrpSpPr>
              <p:cNvPr id="31" name="Group 13225"/>
              <p:cNvGrpSpPr/>
              <p:nvPr/>
            </p:nvGrpSpPr>
            <p:grpSpPr>
              <a:xfrm>
                <a:off x="194001" y="1079897"/>
                <a:ext cx="1300014" cy="5574769"/>
                <a:chOff x="0" y="0"/>
                <a:chExt cx="1300013" cy="5574767"/>
              </a:xfrm>
            </p:grpSpPr>
            <p:grpSp>
              <p:nvGrpSpPr>
                <p:cNvPr id="52" name="Group 13223"/>
                <p:cNvGrpSpPr/>
                <p:nvPr/>
              </p:nvGrpSpPr>
              <p:grpSpPr>
                <a:xfrm>
                  <a:off x="0" y="0"/>
                  <a:ext cx="1300014" cy="5574768"/>
                  <a:chOff x="0" y="0"/>
                  <a:chExt cx="1300013" cy="5574767"/>
                </a:xfrm>
              </p:grpSpPr>
              <p:sp>
                <p:nvSpPr>
                  <p:cNvPr id="54" name="Shape 13221"/>
                  <p:cNvSpPr/>
                  <p:nvPr/>
                </p:nvSpPr>
                <p:spPr>
                  <a:xfrm flipH="1">
                    <a:off x="0" y="0"/>
                    <a:ext cx="1300014" cy="5574768"/>
                  </a:xfrm>
                  <a:custGeom>
                    <a:avLst/>
                    <a:gdLst/>
                    <a:ahLst/>
                    <a:cxnLst>
                      <a:cxn ang="0">
                        <a:pos x="wd2" y="hd2"/>
                      </a:cxn>
                      <a:cxn ang="5400000">
                        <a:pos x="wd2" y="hd2"/>
                      </a:cxn>
                      <a:cxn ang="10800000">
                        <a:pos x="wd2" y="hd2"/>
                      </a:cxn>
                      <a:cxn ang="16200000">
                        <a:pos x="wd2" y="hd2"/>
                      </a:cxn>
                    </a:cxnLst>
                    <a:rect l="0" t="0" r="r" b="b"/>
                    <a:pathLst>
                      <a:path w="20528" h="21600" extrusionOk="0">
                        <a:moveTo>
                          <a:pt x="10386" y="0"/>
                        </a:moveTo>
                        <a:cubicBezTo>
                          <a:pt x="7797" y="0"/>
                          <a:pt x="5249" y="249"/>
                          <a:pt x="3306" y="720"/>
                        </a:cubicBezTo>
                        <a:cubicBezTo>
                          <a:pt x="1939" y="1051"/>
                          <a:pt x="1020" y="1446"/>
                          <a:pt x="572" y="1889"/>
                        </a:cubicBezTo>
                        <a:cubicBezTo>
                          <a:pt x="136" y="2319"/>
                          <a:pt x="170" y="2780"/>
                          <a:pt x="164" y="3231"/>
                        </a:cubicBezTo>
                        <a:cubicBezTo>
                          <a:pt x="157" y="3874"/>
                          <a:pt x="89" y="4516"/>
                          <a:pt x="62" y="5159"/>
                        </a:cubicBezTo>
                        <a:cubicBezTo>
                          <a:pt x="33" y="5881"/>
                          <a:pt x="36" y="6602"/>
                          <a:pt x="35" y="7323"/>
                        </a:cubicBezTo>
                        <a:cubicBezTo>
                          <a:pt x="33" y="8044"/>
                          <a:pt x="27" y="8765"/>
                          <a:pt x="20" y="9487"/>
                        </a:cubicBezTo>
                        <a:cubicBezTo>
                          <a:pt x="-18" y="13523"/>
                          <a:pt x="-1" y="17560"/>
                          <a:pt x="70" y="21597"/>
                        </a:cubicBezTo>
                        <a:lnTo>
                          <a:pt x="1927" y="21600"/>
                        </a:lnTo>
                        <a:cubicBezTo>
                          <a:pt x="1989" y="18036"/>
                          <a:pt x="1983" y="14471"/>
                          <a:pt x="1910" y="10907"/>
                        </a:cubicBezTo>
                        <a:cubicBezTo>
                          <a:pt x="1891" y="9984"/>
                          <a:pt x="1869" y="9060"/>
                          <a:pt x="1928" y="8136"/>
                        </a:cubicBezTo>
                        <a:cubicBezTo>
                          <a:pt x="1978" y="7346"/>
                          <a:pt x="2158" y="6518"/>
                          <a:pt x="4241" y="5908"/>
                        </a:cubicBezTo>
                        <a:cubicBezTo>
                          <a:pt x="5381" y="5575"/>
                          <a:pt x="6953" y="5361"/>
                          <a:pt x="8606" y="5204"/>
                        </a:cubicBezTo>
                        <a:cubicBezTo>
                          <a:pt x="9638" y="5106"/>
                          <a:pt x="10695" y="5026"/>
                          <a:pt x="11754" y="4949"/>
                        </a:cubicBezTo>
                        <a:cubicBezTo>
                          <a:pt x="13752" y="4803"/>
                          <a:pt x="15689" y="4624"/>
                          <a:pt x="17285" y="4280"/>
                        </a:cubicBezTo>
                        <a:cubicBezTo>
                          <a:pt x="21577" y="3354"/>
                          <a:pt x="21582" y="1718"/>
                          <a:pt x="17460" y="720"/>
                        </a:cubicBezTo>
                        <a:cubicBezTo>
                          <a:pt x="15499" y="245"/>
                          <a:pt x="12952" y="0"/>
                          <a:pt x="10386" y="0"/>
                        </a:cubicBezTo>
                        <a:close/>
                      </a:path>
                    </a:pathLst>
                  </a:custGeom>
                  <a:solidFill>
                    <a:srgbClr val="E5E5E5"/>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sp>
                <p:nvSpPr>
                  <p:cNvPr id="55" name="Shape 13222"/>
                  <p:cNvSpPr/>
                  <p:nvPr/>
                </p:nvSpPr>
                <p:spPr>
                  <a:xfrm flipH="1">
                    <a:off x="103562" y="95229"/>
                    <a:ext cx="1077852" cy="1077784"/>
                  </a:xfrm>
                  <a:custGeom>
                    <a:avLst/>
                    <a:gdLst/>
                    <a:ahLst/>
                    <a:cxnLst>
                      <a:cxn ang="0">
                        <a:pos x="wd2" y="hd2"/>
                      </a:cxn>
                      <a:cxn ang="5400000">
                        <a:pos x="wd2" y="hd2"/>
                      </a:cxn>
                      <a:cxn ang="10800000">
                        <a:pos x="wd2" y="hd2"/>
                      </a:cxn>
                      <a:cxn ang="16200000">
                        <a:pos x="wd2" y="hd2"/>
                      </a:cxn>
                    </a:cxnLst>
                    <a:rect l="0" t="0" r="r" b="b"/>
                    <a:pathLst>
                      <a:path w="20556" h="20594" extrusionOk="0">
                        <a:moveTo>
                          <a:pt x="10462" y="20594"/>
                        </a:moveTo>
                        <a:cubicBezTo>
                          <a:pt x="13133" y="20587"/>
                          <a:pt x="15586" y="19542"/>
                          <a:pt x="17547" y="17576"/>
                        </a:cubicBezTo>
                        <a:cubicBezTo>
                          <a:pt x="21559" y="13552"/>
                          <a:pt x="21560" y="7036"/>
                          <a:pt x="17547" y="3015"/>
                        </a:cubicBezTo>
                        <a:cubicBezTo>
                          <a:pt x="13533" y="-1006"/>
                          <a:pt x="7030" y="-1005"/>
                          <a:pt x="3014" y="3015"/>
                        </a:cubicBezTo>
                        <a:cubicBezTo>
                          <a:pt x="1005" y="5026"/>
                          <a:pt x="-40" y="7556"/>
                          <a:pt x="1" y="10295"/>
                        </a:cubicBezTo>
                        <a:lnTo>
                          <a:pt x="1" y="20594"/>
                        </a:lnTo>
                        <a:cubicBezTo>
                          <a:pt x="2699" y="20594"/>
                          <a:pt x="5396" y="20594"/>
                          <a:pt x="8094" y="20594"/>
                        </a:cubicBezTo>
                        <a:cubicBezTo>
                          <a:pt x="8883" y="20594"/>
                          <a:pt x="9673" y="20594"/>
                          <a:pt x="10462" y="20594"/>
                        </a:cubicBezTo>
                        <a:close/>
                      </a:path>
                    </a:pathLst>
                  </a:custGeom>
                  <a:solidFill>
                    <a:srgbClr val="3197E0"/>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sp>
              <p:nvSpPr>
                <p:cNvPr id="53" name="Shape 13224"/>
                <p:cNvSpPr/>
                <p:nvPr/>
              </p:nvSpPr>
              <p:spPr>
                <a:xfrm>
                  <a:off x="406518" y="432152"/>
                  <a:ext cx="508001" cy="507804"/>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FFFFFF"/>
                </a:solidFill>
                <a:ln w="12700" cap="flat">
                  <a:noFill/>
                  <a:miter lim="400000"/>
                </a:ln>
                <a:effectLst/>
              </p:spPr>
              <p:txBody>
                <a:bodyPr wrap="square" lIns="0" tIns="0" rIns="0" bIns="0" numCol="1" anchor="ctr">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grpSp>
            <p:nvGrpSpPr>
              <p:cNvPr id="32" name="Group 13230"/>
              <p:cNvGrpSpPr/>
              <p:nvPr/>
            </p:nvGrpSpPr>
            <p:grpSpPr>
              <a:xfrm>
                <a:off x="1018404" y="0"/>
                <a:ext cx="1262064" cy="6660921"/>
                <a:chOff x="0" y="0"/>
                <a:chExt cx="1262062" cy="6660920"/>
              </a:xfrm>
            </p:grpSpPr>
            <p:grpSp>
              <p:nvGrpSpPr>
                <p:cNvPr id="48" name="Group 13228"/>
                <p:cNvGrpSpPr/>
                <p:nvPr/>
              </p:nvGrpSpPr>
              <p:grpSpPr>
                <a:xfrm>
                  <a:off x="0" y="0"/>
                  <a:ext cx="1262063" cy="6660921"/>
                  <a:chOff x="0" y="0"/>
                  <a:chExt cx="1262062" cy="6660920"/>
                </a:xfrm>
              </p:grpSpPr>
              <p:sp>
                <p:nvSpPr>
                  <p:cNvPr id="50" name="Shape 13226"/>
                  <p:cNvSpPr/>
                  <p:nvPr/>
                </p:nvSpPr>
                <p:spPr>
                  <a:xfrm>
                    <a:off x="0" y="0"/>
                    <a:ext cx="1262063" cy="6660921"/>
                  </a:xfrm>
                  <a:custGeom>
                    <a:avLst/>
                    <a:gdLst/>
                    <a:ahLst/>
                    <a:cxnLst>
                      <a:cxn ang="0">
                        <a:pos x="wd2" y="hd2"/>
                      </a:cxn>
                      <a:cxn ang="5400000">
                        <a:pos x="wd2" y="hd2"/>
                      </a:cxn>
                      <a:cxn ang="10800000">
                        <a:pos x="wd2" y="hd2"/>
                      </a:cxn>
                      <a:cxn ang="16200000">
                        <a:pos x="wd2" y="hd2"/>
                      </a:cxn>
                    </a:cxnLst>
                    <a:rect l="0" t="0" r="r" b="b"/>
                    <a:pathLst>
                      <a:path w="21598" h="21600" extrusionOk="0">
                        <a:moveTo>
                          <a:pt x="10799" y="0"/>
                        </a:moveTo>
                        <a:cubicBezTo>
                          <a:pt x="4831" y="0"/>
                          <a:pt x="-1" y="920"/>
                          <a:pt x="0" y="2051"/>
                        </a:cubicBezTo>
                        <a:cubicBezTo>
                          <a:pt x="0" y="2605"/>
                          <a:pt x="1059" y="3098"/>
                          <a:pt x="3036" y="3477"/>
                        </a:cubicBezTo>
                        <a:cubicBezTo>
                          <a:pt x="3620" y="3590"/>
                          <a:pt x="4198" y="3703"/>
                          <a:pt x="4802" y="3812"/>
                        </a:cubicBezTo>
                        <a:cubicBezTo>
                          <a:pt x="6179" y="4060"/>
                          <a:pt x="7533" y="4314"/>
                          <a:pt x="8795" y="4583"/>
                        </a:cubicBezTo>
                        <a:cubicBezTo>
                          <a:pt x="9316" y="4694"/>
                          <a:pt x="9831" y="4817"/>
                          <a:pt x="9787" y="4965"/>
                        </a:cubicBezTo>
                        <a:cubicBezTo>
                          <a:pt x="9787" y="6912"/>
                          <a:pt x="9787" y="8858"/>
                          <a:pt x="9787" y="10805"/>
                        </a:cubicBezTo>
                        <a:cubicBezTo>
                          <a:pt x="9787" y="14403"/>
                          <a:pt x="9787" y="18002"/>
                          <a:pt x="9787" y="21600"/>
                        </a:cubicBezTo>
                        <a:lnTo>
                          <a:pt x="10799" y="21600"/>
                        </a:lnTo>
                        <a:lnTo>
                          <a:pt x="11811" y="21600"/>
                        </a:lnTo>
                        <a:cubicBezTo>
                          <a:pt x="11811" y="18002"/>
                          <a:pt x="11811" y="14403"/>
                          <a:pt x="11811" y="10805"/>
                        </a:cubicBezTo>
                        <a:cubicBezTo>
                          <a:pt x="11811" y="8858"/>
                          <a:pt x="11811" y="6912"/>
                          <a:pt x="11811" y="4965"/>
                        </a:cubicBezTo>
                        <a:cubicBezTo>
                          <a:pt x="11767" y="4817"/>
                          <a:pt x="12282" y="4694"/>
                          <a:pt x="12803" y="4583"/>
                        </a:cubicBezTo>
                        <a:cubicBezTo>
                          <a:pt x="14065" y="4314"/>
                          <a:pt x="15419" y="4060"/>
                          <a:pt x="16796" y="3812"/>
                        </a:cubicBezTo>
                        <a:cubicBezTo>
                          <a:pt x="17400" y="3703"/>
                          <a:pt x="17978" y="3590"/>
                          <a:pt x="18562" y="3477"/>
                        </a:cubicBezTo>
                        <a:cubicBezTo>
                          <a:pt x="20539" y="3098"/>
                          <a:pt x="21598" y="2605"/>
                          <a:pt x="21598" y="2051"/>
                        </a:cubicBezTo>
                        <a:cubicBezTo>
                          <a:pt x="21599" y="920"/>
                          <a:pt x="16767" y="0"/>
                          <a:pt x="10799" y="0"/>
                        </a:cubicBezTo>
                        <a:close/>
                      </a:path>
                    </a:pathLst>
                  </a:custGeom>
                  <a:solidFill>
                    <a:srgbClr val="E5E5E5"/>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sp>
                <p:nvSpPr>
                  <p:cNvPr id="51" name="Shape 13227"/>
                  <p:cNvSpPr/>
                  <p:nvPr/>
                </p:nvSpPr>
                <p:spPr>
                  <a:xfrm>
                    <a:off x="90115" y="92351"/>
                    <a:ext cx="1079332" cy="1303045"/>
                  </a:xfrm>
                  <a:custGeom>
                    <a:avLst/>
                    <a:gdLst/>
                    <a:ahLst/>
                    <a:cxnLst>
                      <a:cxn ang="0">
                        <a:pos x="wd2" y="hd2"/>
                      </a:cxn>
                      <a:cxn ang="5400000">
                        <a:pos x="wd2" y="hd2"/>
                      </a:cxn>
                      <a:cxn ang="10800000">
                        <a:pos x="wd2" y="hd2"/>
                      </a:cxn>
                      <a:cxn ang="16200000">
                        <a:pos x="wd2" y="hd2"/>
                      </a:cxn>
                    </a:cxnLst>
                    <a:rect l="0" t="0" r="r" b="b"/>
                    <a:pathLst>
                      <a:path w="21597" h="21600" extrusionOk="0">
                        <a:moveTo>
                          <a:pt x="18571" y="15161"/>
                        </a:moveTo>
                        <a:cubicBezTo>
                          <a:pt x="20550" y="13512"/>
                          <a:pt x="21598" y="11360"/>
                          <a:pt x="21597" y="8946"/>
                        </a:cubicBezTo>
                        <a:cubicBezTo>
                          <a:pt x="21594" y="4004"/>
                          <a:pt x="16762" y="0"/>
                          <a:pt x="10798" y="0"/>
                        </a:cubicBezTo>
                        <a:cubicBezTo>
                          <a:pt x="4834" y="0"/>
                          <a:pt x="3" y="4004"/>
                          <a:pt x="0" y="8946"/>
                        </a:cubicBezTo>
                        <a:cubicBezTo>
                          <a:pt x="-2" y="11418"/>
                          <a:pt x="1098" y="13615"/>
                          <a:pt x="3161" y="15273"/>
                        </a:cubicBezTo>
                        <a:lnTo>
                          <a:pt x="10798" y="21600"/>
                        </a:lnTo>
                        <a:cubicBezTo>
                          <a:pt x="12802" y="19940"/>
                          <a:pt x="14807" y="18279"/>
                          <a:pt x="16811" y="16619"/>
                        </a:cubicBezTo>
                        <a:cubicBezTo>
                          <a:pt x="17398" y="16133"/>
                          <a:pt x="17984" y="15647"/>
                          <a:pt x="18571" y="15161"/>
                        </a:cubicBezTo>
                        <a:close/>
                      </a:path>
                    </a:pathLst>
                  </a:custGeom>
                  <a:solidFill>
                    <a:srgbClr val="3197E0"/>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sp>
              <p:nvSpPr>
                <p:cNvPr id="49" name="Shape 13229"/>
                <p:cNvSpPr/>
                <p:nvPr/>
              </p:nvSpPr>
              <p:spPr>
                <a:xfrm>
                  <a:off x="409631" y="372752"/>
                  <a:ext cx="444501" cy="586937"/>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cap="flat">
                  <a:noFill/>
                  <a:miter lim="400000"/>
                </a:ln>
                <a:effectLst/>
              </p:spPr>
              <p:txBody>
                <a:bodyPr wrap="square" lIns="0" tIns="0" rIns="0" bIns="0" numCol="1" anchor="ctr">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grpSp>
            <p:nvGrpSpPr>
              <p:cNvPr id="33" name="Group 13235"/>
              <p:cNvGrpSpPr/>
              <p:nvPr/>
            </p:nvGrpSpPr>
            <p:grpSpPr>
              <a:xfrm>
                <a:off x="68975" y="2465226"/>
                <a:ext cx="1203991" cy="4189682"/>
                <a:chOff x="0" y="0"/>
                <a:chExt cx="1203989" cy="4189681"/>
              </a:xfrm>
            </p:grpSpPr>
            <p:grpSp>
              <p:nvGrpSpPr>
                <p:cNvPr id="44" name="Group 13233"/>
                <p:cNvGrpSpPr/>
                <p:nvPr/>
              </p:nvGrpSpPr>
              <p:grpSpPr>
                <a:xfrm>
                  <a:off x="0" y="0"/>
                  <a:ext cx="1203990" cy="4189682"/>
                  <a:chOff x="0" y="0"/>
                  <a:chExt cx="1203989" cy="4189681"/>
                </a:xfrm>
              </p:grpSpPr>
              <p:sp>
                <p:nvSpPr>
                  <p:cNvPr id="46" name="Shape 13231"/>
                  <p:cNvSpPr/>
                  <p:nvPr/>
                </p:nvSpPr>
                <p:spPr>
                  <a:xfrm flipH="1">
                    <a:off x="0" y="0"/>
                    <a:ext cx="1203990" cy="4189682"/>
                  </a:xfrm>
                  <a:custGeom>
                    <a:avLst/>
                    <a:gdLst/>
                    <a:ahLst/>
                    <a:cxnLst>
                      <a:cxn ang="0">
                        <a:pos x="wd2" y="hd2"/>
                      </a:cxn>
                      <a:cxn ang="5400000">
                        <a:pos x="wd2" y="hd2"/>
                      </a:cxn>
                      <a:cxn ang="10800000">
                        <a:pos x="wd2" y="hd2"/>
                      </a:cxn>
                      <a:cxn ang="16200000">
                        <a:pos x="wd2" y="hd2"/>
                      </a:cxn>
                    </a:cxnLst>
                    <a:rect l="0" t="0" r="r" b="b"/>
                    <a:pathLst>
                      <a:path w="20531" h="21589" extrusionOk="0">
                        <a:moveTo>
                          <a:pt x="10365" y="0"/>
                        </a:moveTo>
                        <a:cubicBezTo>
                          <a:pt x="7790" y="-11"/>
                          <a:pt x="5215" y="265"/>
                          <a:pt x="3277" y="839"/>
                        </a:cubicBezTo>
                        <a:cubicBezTo>
                          <a:pt x="1867" y="1256"/>
                          <a:pt x="975" y="1766"/>
                          <a:pt x="540" y="2329"/>
                        </a:cubicBezTo>
                        <a:cubicBezTo>
                          <a:pt x="129" y="2861"/>
                          <a:pt x="145" y="3428"/>
                          <a:pt x="132" y="3983"/>
                        </a:cubicBezTo>
                        <a:cubicBezTo>
                          <a:pt x="113" y="4776"/>
                          <a:pt x="61" y="5568"/>
                          <a:pt x="30" y="6361"/>
                        </a:cubicBezTo>
                        <a:cubicBezTo>
                          <a:pt x="-5" y="7250"/>
                          <a:pt x="-2" y="8139"/>
                          <a:pt x="2" y="9029"/>
                        </a:cubicBezTo>
                        <a:cubicBezTo>
                          <a:pt x="21" y="13214"/>
                          <a:pt x="33" y="17400"/>
                          <a:pt x="38" y="21585"/>
                        </a:cubicBezTo>
                        <a:lnTo>
                          <a:pt x="2113" y="21589"/>
                        </a:lnTo>
                        <a:cubicBezTo>
                          <a:pt x="2029" y="19663"/>
                          <a:pt x="1955" y="17736"/>
                          <a:pt x="1892" y="15810"/>
                        </a:cubicBezTo>
                        <a:cubicBezTo>
                          <a:pt x="1829" y="13884"/>
                          <a:pt x="1776" y="11957"/>
                          <a:pt x="1897" y="10031"/>
                        </a:cubicBezTo>
                        <a:cubicBezTo>
                          <a:pt x="1959" y="9056"/>
                          <a:pt x="2141" y="8032"/>
                          <a:pt x="4213" y="7284"/>
                        </a:cubicBezTo>
                        <a:cubicBezTo>
                          <a:pt x="5354" y="6873"/>
                          <a:pt x="6928" y="6609"/>
                          <a:pt x="8584" y="6416"/>
                        </a:cubicBezTo>
                        <a:cubicBezTo>
                          <a:pt x="9616" y="6295"/>
                          <a:pt x="10675" y="6197"/>
                          <a:pt x="11735" y="6101"/>
                        </a:cubicBezTo>
                        <a:cubicBezTo>
                          <a:pt x="13734" y="5922"/>
                          <a:pt x="15673" y="5700"/>
                          <a:pt x="17272" y="5276"/>
                        </a:cubicBezTo>
                        <a:cubicBezTo>
                          <a:pt x="21580" y="4133"/>
                          <a:pt x="21595" y="2112"/>
                          <a:pt x="17447" y="887"/>
                        </a:cubicBezTo>
                        <a:cubicBezTo>
                          <a:pt x="15480" y="306"/>
                          <a:pt x="12931" y="11"/>
                          <a:pt x="10365" y="0"/>
                        </a:cubicBezTo>
                        <a:close/>
                      </a:path>
                    </a:pathLst>
                  </a:custGeom>
                  <a:solidFill>
                    <a:srgbClr val="E5E5E5"/>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sp>
                <p:nvSpPr>
                  <p:cNvPr id="47" name="Shape 13232"/>
                  <p:cNvSpPr/>
                  <p:nvPr/>
                </p:nvSpPr>
                <p:spPr>
                  <a:xfrm flipH="1">
                    <a:off x="96717" y="88343"/>
                    <a:ext cx="999217" cy="999155"/>
                  </a:xfrm>
                  <a:custGeom>
                    <a:avLst/>
                    <a:gdLst/>
                    <a:ahLst/>
                    <a:cxnLst>
                      <a:cxn ang="0">
                        <a:pos x="wd2" y="hd2"/>
                      </a:cxn>
                      <a:cxn ang="5400000">
                        <a:pos x="wd2" y="hd2"/>
                      </a:cxn>
                      <a:cxn ang="10800000">
                        <a:pos x="wd2" y="hd2"/>
                      </a:cxn>
                      <a:cxn ang="16200000">
                        <a:pos x="wd2" y="hd2"/>
                      </a:cxn>
                    </a:cxnLst>
                    <a:rect l="0" t="0" r="r" b="b"/>
                    <a:pathLst>
                      <a:path w="20556" h="20594" extrusionOk="0">
                        <a:moveTo>
                          <a:pt x="10462" y="20594"/>
                        </a:moveTo>
                        <a:cubicBezTo>
                          <a:pt x="13133" y="20587"/>
                          <a:pt x="15586" y="19542"/>
                          <a:pt x="17547" y="17576"/>
                        </a:cubicBezTo>
                        <a:cubicBezTo>
                          <a:pt x="21559" y="13552"/>
                          <a:pt x="21560" y="7036"/>
                          <a:pt x="17547" y="3015"/>
                        </a:cubicBezTo>
                        <a:cubicBezTo>
                          <a:pt x="13533" y="-1006"/>
                          <a:pt x="7030" y="-1005"/>
                          <a:pt x="3014" y="3015"/>
                        </a:cubicBezTo>
                        <a:cubicBezTo>
                          <a:pt x="1005" y="5026"/>
                          <a:pt x="-40" y="7556"/>
                          <a:pt x="1" y="10295"/>
                        </a:cubicBezTo>
                        <a:lnTo>
                          <a:pt x="1" y="20594"/>
                        </a:lnTo>
                        <a:cubicBezTo>
                          <a:pt x="2699" y="20594"/>
                          <a:pt x="5396" y="20594"/>
                          <a:pt x="8094" y="20594"/>
                        </a:cubicBezTo>
                        <a:cubicBezTo>
                          <a:pt x="8883" y="20594"/>
                          <a:pt x="9673" y="20594"/>
                          <a:pt x="10462" y="20594"/>
                        </a:cubicBezTo>
                        <a:close/>
                      </a:path>
                    </a:pathLst>
                  </a:custGeom>
                  <a:solidFill>
                    <a:srgbClr val="3197E0"/>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sp>
              <p:nvSpPr>
                <p:cNvPr id="45" name="Shape 13234"/>
                <p:cNvSpPr/>
                <p:nvPr/>
              </p:nvSpPr>
              <p:spPr>
                <a:xfrm>
                  <a:off x="448607" y="399913"/>
                  <a:ext cx="442143" cy="372897"/>
                </a:xfrm>
                <a:custGeom>
                  <a:avLst/>
                  <a:gdLst/>
                  <a:ahLst/>
                  <a:cxnLst>
                    <a:cxn ang="0">
                      <a:pos x="wd2" y="hd2"/>
                    </a:cxn>
                    <a:cxn ang="5400000">
                      <a:pos x="wd2" y="hd2"/>
                    </a:cxn>
                    <a:cxn ang="10800000">
                      <a:pos x="wd2" y="hd2"/>
                    </a:cxn>
                    <a:cxn ang="16200000">
                      <a:pos x="wd2" y="hd2"/>
                    </a:cxn>
                  </a:cxnLst>
                  <a:rect l="0" t="0" r="r" b="b"/>
                  <a:pathLst>
                    <a:path w="21600" h="21600" extrusionOk="0">
                      <a:moveTo>
                        <a:pt x="1358" y="0"/>
                      </a:moveTo>
                      <a:cubicBezTo>
                        <a:pt x="985" y="0"/>
                        <a:pt x="646" y="178"/>
                        <a:pt x="399" y="467"/>
                      </a:cubicBezTo>
                      <a:cubicBezTo>
                        <a:pt x="153" y="756"/>
                        <a:pt x="0" y="1155"/>
                        <a:pt x="0" y="1597"/>
                      </a:cubicBezTo>
                      <a:lnTo>
                        <a:pt x="0" y="20003"/>
                      </a:lnTo>
                      <a:cubicBezTo>
                        <a:pt x="0" y="20445"/>
                        <a:pt x="153" y="20845"/>
                        <a:pt x="399" y="21133"/>
                      </a:cubicBezTo>
                      <a:cubicBezTo>
                        <a:pt x="646" y="21422"/>
                        <a:pt x="985" y="21600"/>
                        <a:pt x="1358" y="21600"/>
                      </a:cubicBezTo>
                      <a:lnTo>
                        <a:pt x="18896" y="21600"/>
                      </a:lnTo>
                      <a:cubicBezTo>
                        <a:pt x="19268" y="21600"/>
                        <a:pt x="19605" y="21422"/>
                        <a:pt x="19849" y="21133"/>
                      </a:cubicBezTo>
                      <a:cubicBezTo>
                        <a:pt x="20092" y="20845"/>
                        <a:pt x="20242" y="20445"/>
                        <a:pt x="20242" y="20003"/>
                      </a:cubicBezTo>
                      <a:lnTo>
                        <a:pt x="20242" y="15200"/>
                      </a:lnTo>
                      <a:lnTo>
                        <a:pt x="15524" y="15200"/>
                      </a:lnTo>
                      <a:cubicBezTo>
                        <a:pt x="15151" y="15200"/>
                        <a:pt x="14815" y="15022"/>
                        <a:pt x="14571" y="14733"/>
                      </a:cubicBezTo>
                      <a:cubicBezTo>
                        <a:pt x="14328" y="14445"/>
                        <a:pt x="14177" y="14046"/>
                        <a:pt x="14177" y="13604"/>
                      </a:cubicBezTo>
                      <a:lnTo>
                        <a:pt x="14177" y="10398"/>
                      </a:lnTo>
                      <a:cubicBezTo>
                        <a:pt x="14177" y="9956"/>
                        <a:pt x="14328" y="9557"/>
                        <a:pt x="14571" y="9268"/>
                      </a:cubicBezTo>
                      <a:cubicBezTo>
                        <a:pt x="14815" y="8979"/>
                        <a:pt x="15151" y="8801"/>
                        <a:pt x="15524" y="8801"/>
                      </a:cubicBezTo>
                      <a:lnTo>
                        <a:pt x="20242" y="8801"/>
                      </a:lnTo>
                      <a:lnTo>
                        <a:pt x="20242" y="4803"/>
                      </a:lnTo>
                      <a:cubicBezTo>
                        <a:pt x="20242" y="4361"/>
                        <a:pt x="20092" y="3959"/>
                        <a:pt x="19849" y="3667"/>
                      </a:cubicBezTo>
                      <a:cubicBezTo>
                        <a:pt x="19605" y="3375"/>
                        <a:pt x="19268" y="3193"/>
                        <a:pt x="18896" y="3193"/>
                      </a:cubicBezTo>
                      <a:lnTo>
                        <a:pt x="18896" y="1597"/>
                      </a:lnTo>
                      <a:cubicBezTo>
                        <a:pt x="18896" y="1155"/>
                        <a:pt x="18746" y="756"/>
                        <a:pt x="18502" y="467"/>
                      </a:cubicBezTo>
                      <a:cubicBezTo>
                        <a:pt x="18259" y="178"/>
                        <a:pt x="17922" y="0"/>
                        <a:pt x="17549" y="0"/>
                      </a:cubicBezTo>
                      <a:lnTo>
                        <a:pt x="1358" y="0"/>
                      </a:lnTo>
                      <a:close/>
                      <a:moveTo>
                        <a:pt x="2025" y="1597"/>
                      </a:moveTo>
                      <a:lnTo>
                        <a:pt x="16192" y="1597"/>
                      </a:lnTo>
                      <a:cubicBezTo>
                        <a:pt x="16192" y="1597"/>
                        <a:pt x="16531" y="1596"/>
                        <a:pt x="16871" y="1795"/>
                      </a:cubicBezTo>
                      <a:cubicBezTo>
                        <a:pt x="17210" y="1994"/>
                        <a:pt x="17549" y="2393"/>
                        <a:pt x="17549" y="3193"/>
                      </a:cubicBezTo>
                      <a:lnTo>
                        <a:pt x="2025" y="3193"/>
                      </a:lnTo>
                      <a:cubicBezTo>
                        <a:pt x="1653" y="3193"/>
                        <a:pt x="1358" y="2844"/>
                        <a:pt x="1358" y="2401"/>
                      </a:cubicBezTo>
                      <a:cubicBezTo>
                        <a:pt x="1358" y="1960"/>
                        <a:pt x="1653" y="1597"/>
                        <a:pt x="2025" y="1597"/>
                      </a:cubicBezTo>
                      <a:close/>
                      <a:moveTo>
                        <a:pt x="16192" y="9606"/>
                      </a:moveTo>
                      <a:cubicBezTo>
                        <a:pt x="15819" y="9606"/>
                        <a:pt x="15483" y="9784"/>
                        <a:pt x="15239" y="10073"/>
                      </a:cubicBezTo>
                      <a:cubicBezTo>
                        <a:pt x="14996" y="10361"/>
                        <a:pt x="14845" y="10760"/>
                        <a:pt x="14845" y="11202"/>
                      </a:cubicBezTo>
                      <a:lnTo>
                        <a:pt x="14845" y="12799"/>
                      </a:lnTo>
                      <a:cubicBezTo>
                        <a:pt x="14845" y="13241"/>
                        <a:pt x="14996" y="13640"/>
                        <a:pt x="15239" y="13929"/>
                      </a:cubicBezTo>
                      <a:cubicBezTo>
                        <a:pt x="15483" y="14217"/>
                        <a:pt x="15819" y="14396"/>
                        <a:pt x="16192" y="14396"/>
                      </a:cubicBezTo>
                      <a:lnTo>
                        <a:pt x="20242" y="14396"/>
                      </a:lnTo>
                      <a:cubicBezTo>
                        <a:pt x="20615" y="14396"/>
                        <a:pt x="20954" y="14217"/>
                        <a:pt x="21201" y="13929"/>
                      </a:cubicBezTo>
                      <a:cubicBezTo>
                        <a:pt x="21447" y="13640"/>
                        <a:pt x="21600" y="13241"/>
                        <a:pt x="21600" y="12799"/>
                      </a:cubicBezTo>
                      <a:lnTo>
                        <a:pt x="21600" y="11202"/>
                      </a:lnTo>
                      <a:cubicBezTo>
                        <a:pt x="21600" y="10760"/>
                        <a:pt x="21447" y="10361"/>
                        <a:pt x="21201" y="10073"/>
                      </a:cubicBezTo>
                      <a:cubicBezTo>
                        <a:pt x="20954" y="9784"/>
                        <a:pt x="20615" y="9606"/>
                        <a:pt x="20242" y="9606"/>
                      </a:cubicBezTo>
                      <a:lnTo>
                        <a:pt x="16192" y="9606"/>
                      </a:lnTo>
                      <a:close/>
                      <a:moveTo>
                        <a:pt x="16871" y="11202"/>
                      </a:moveTo>
                      <a:cubicBezTo>
                        <a:pt x="17243" y="11202"/>
                        <a:pt x="17549" y="11552"/>
                        <a:pt x="17549" y="11994"/>
                      </a:cubicBezTo>
                      <a:cubicBezTo>
                        <a:pt x="17549" y="12436"/>
                        <a:pt x="17243" y="12799"/>
                        <a:pt x="16871" y="12799"/>
                      </a:cubicBezTo>
                      <a:cubicBezTo>
                        <a:pt x="16498" y="12799"/>
                        <a:pt x="16192" y="12436"/>
                        <a:pt x="16192" y="11994"/>
                      </a:cubicBezTo>
                      <a:cubicBezTo>
                        <a:pt x="16192" y="11552"/>
                        <a:pt x="16498" y="11202"/>
                        <a:pt x="16871" y="11202"/>
                      </a:cubicBezTo>
                      <a:close/>
                    </a:path>
                  </a:pathLst>
                </a:custGeom>
                <a:solidFill>
                  <a:srgbClr val="FFFFFF"/>
                </a:solidFill>
                <a:ln w="12700" cap="flat">
                  <a:noFill/>
                  <a:miter lim="400000"/>
                </a:ln>
                <a:effectLst/>
              </p:spPr>
              <p:txBody>
                <a:bodyPr wrap="square" lIns="0" tIns="0" rIns="0" bIns="0" numCol="1" anchor="ctr">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grpSp>
            <p:nvGrpSpPr>
              <p:cNvPr id="34" name="Group 13240"/>
              <p:cNvGrpSpPr/>
              <p:nvPr/>
            </p:nvGrpSpPr>
            <p:grpSpPr>
              <a:xfrm>
                <a:off x="1821542" y="1079897"/>
                <a:ext cx="1300016" cy="5577975"/>
                <a:chOff x="0" y="0"/>
                <a:chExt cx="1300015" cy="5577974"/>
              </a:xfrm>
            </p:grpSpPr>
            <p:grpSp>
              <p:nvGrpSpPr>
                <p:cNvPr id="40" name="Group 13238"/>
                <p:cNvGrpSpPr/>
                <p:nvPr/>
              </p:nvGrpSpPr>
              <p:grpSpPr>
                <a:xfrm>
                  <a:off x="-1" y="-1"/>
                  <a:ext cx="1300017" cy="5577976"/>
                  <a:chOff x="0" y="0"/>
                  <a:chExt cx="1300015" cy="5577974"/>
                </a:xfrm>
              </p:grpSpPr>
              <p:sp>
                <p:nvSpPr>
                  <p:cNvPr id="42" name="Shape 13236"/>
                  <p:cNvSpPr/>
                  <p:nvPr/>
                </p:nvSpPr>
                <p:spPr>
                  <a:xfrm>
                    <a:off x="0" y="-1"/>
                    <a:ext cx="1300016" cy="5577976"/>
                  </a:xfrm>
                  <a:custGeom>
                    <a:avLst/>
                    <a:gdLst/>
                    <a:ahLst/>
                    <a:cxnLst>
                      <a:cxn ang="0">
                        <a:pos x="wd2" y="hd2"/>
                      </a:cxn>
                      <a:cxn ang="5400000">
                        <a:pos x="wd2" y="hd2"/>
                      </a:cxn>
                      <a:cxn ang="10800000">
                        <a:pos x="wd2" y="hd2"/>
                      </a:cxn>
                      <a:cxn ang="16200000">
                        <a:pos x="wd2" y="hd2"/>
                      </a:cxn>
                    </a:cxnLst>
                    <a:rect l="0" t="0" r="r" b="b"/>
                    <a:pathLst>
                      <a:path w="20528" h="21600" extrusionOk="0">
                        <a:moveTo>
                          <a:pt x="10386" y="0"/>
                        </a:moveTo>
                        <a:cubicBezTo>
                          <a:pt x="7797" y="0"/>
                          <a:pt x="5249" y="249"/>
                          <a:pt x="3306" y="719"/>
                        </a:cubicBezTo>
                        <a:cubicBezTo>
                          <a:pt x="1939" y="1050"/>
                          <a:pt x="1020" y="1445"/>
                          <a:pt x="572" y="1888"/>
                        </a:cubicBezTo>
                        <a:cubicBezTo>
                          <a:pt x="136" y="2318"/>
                          <a:pt x="170" y="2778"/>
                          <a:pt x="164" y="3229"/>
                        </a:cubicBezTo>
                        <a:cubicBezTo>
                          <a:pt x="157" y="3872"/>
                          <a:pt x="89" y="4514"/>
                          <a:pt x="62" y="5156"/>
                        </a:cubicBezTo>
                        <a:cubicBezTo>
                          <a:pt x="33" y="5877"/>
                          <a:pt x="36" y="6598"/>
                          <a:pt x="35" y="7319"/>
                        </a:cubicBezTo>
                        <a:cubicBezTo>
                          <a:pt x="33" y="8040"/>
                          <a:pt x="27" y="8760"/>
                          <a:pt x="20" y="9481"/>
                        </a:cubicBezTo>
                        <a:cubicBezTo>
                          <a:pt x="-18" y="13520"/>
                          <a:pt x="-1" y="17558"/>
                          <a:pt x="70" y="21597"/>
                        </a:cubicBezTo>
                        <a:lnTo>
                          <a:pt x="1927" y="21600"/>
                        </a:lnTo>
                        <a:cubicBezTo>
                          <a:pt x="1989" y="18034"/>
                          <a:pt x="1983" y="14467"/>
                          <a:pt x="1910" y="10901"/>
                        </a:cubicBezTo>
                        <a:cubicBezTo>
                          <a:pt x="1891" y="9978"/>
                          <a:pt x="1869" y="9055"/>
                          <a:pt x="1928" y="8131"/>
                        </a:cubicBezTo>
                        <a:cubicBezTo>
                          <a:pt x="1978" y="7342"/>
                          <a:pt x="2158" y="6514"/>
                          <a:pt x="4241" y="5905"/>
                        </a:cubicBezTo>
                        <a:cubicBezTo>
                          <a:pt x="5381" y="5571"/>
                          <a:pt x="6953" y="5357"/>
                          <a:pt x="8606" y="5201"/>
                        </a:cubicBezTo>
                        <a:cubicBezTo>
                          <a:pt x="9638" y="5103"/>
                          <a:pt x="10695" y="5023"/>
                          <a:pt x="11754" y="4946"/>
                        </a:cubicBezTo>
                        <a:cubicBezTo>
                          <a:pt x="13752" y="4800"/>
                          <a:pt x="15689" y="4621"/>
                          <a:pt x="17285" y="4277"/>
                        </a:cubicBezTo>
                        <a:cubicBezTo>
                          <a:pt x="21577" y="3352"/>
                          <a:pt x="21582" y="1717"/>
                          <a:pt x="17460" y="719"/>
                        </a:cubicBezTo>
                        <a:cubicBezTo>
                          <a:pt x="15499" y="245"/>
                          <a:pt x="12952" y="0"/>
                          <a:pt x="10386" y="0"/>
                        </a:cubicBezTo>
                        <a:close/>
                      </a:path>
                    </a:pathLst>
                  </a:custGeom>
                  <a:solidFill>
                    <a:srgbClr val="E5E5E5"/>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sp>
                <p:nvSpPr>
                  <p:cNvPr id="43" name="Shape 13237"/>
                  <p:cNvSpPr/>
                  <p:nvPr/>
                </p:nvSpPr>
                <p:spPr>
                  <a:xfrm>
                    <a:off x="118601" y="95229"/>
                    <a:ext cx="1077852" cy="1077784"/>
                  </a:xfrm>
                  <a:custGeom>
                    <a:avLst/>
                    <a:gdLst/>
                    <a:ahLst/>
                    <a:cxnLst>
                      <a:cxn ang="0">
                        <a:pos x="wd2" y="hd2"/>
                      </a:cxn>
                      <a:cxn ang="5400000">
                        <a:pos x="wd2" y="hd2"/>
                      </a:cxn>
                      <a:cxn ang="10800000">
                        <a:pos x="wd2" y="hd2"/>
                      </a:cxn>
                      <a:cxn ang="16200000">
                        <a:pos x="wd2" y="hd2"/>
                      </a:cxn>
                    </a:cxnLst>
                    <a:rect l="0" t="0" r="r" b="b"/>
                    <a:pathLst>
                      <a:path w="20556" h="20594" extrusionOk="0">
                        <a:moveTo>
                          <a:pt x="10462" y="20594"/>
                        </a:moveTo>
                        <a:cubicBezTo>
                          <a:pt x="13133" y="20587"/>
                          <a:pt x="15586" y="19542"/>
                          <a:pt x="17547" y="17576"/>
                        </a:cubicBezTo>
                        <a:cubicBezTo>
                          <a:pt x="21559" y="13552"/>
                          <a:pt x="21560" y="7036"/>
                          <a:pt x="17547" y="3015"/>
                        </a:cubicBezTo>
                        <a:cubicBezTo>
                          <a:pt x="13533" y="-1006"/>
                          <a:pt x="7030" y="-1005"/>
                          <a:pt x="3014" y="3015"/>
                        </a:cubicBezTo>
                        <a:cubicBezTo>
                          <a:pt x="1005" y="5026"/>
                          <a:pt x="-40" y="7556"/>
                          <a:pt x="1" y="10295"/>
                        </a:cubicBezTo>
                        <a:lnTo>
                          <a:pt x="1" y="20594"/>
                        </a:lnTo>
                        <a:cubicBezTo>
                          <a:pt x="2699" y="20594"/>
                          <a:pt x="5396" y="20594"/>
                          <a:pt x="8094" y="20594"/>
                        </a:cubicBezTo>
                        <a:cubicBezTo>
                          <a:pt x="8883" y="20594"/>
                          <a:pt x="9673" y="20594"/>
                          <a:pt x="10462" y="20594"/>
                        </a:cubicBezTo>
                        <a:close/>
                      </a:path>
                    </a:pathLst>
                  </a:custGeom>
                  <a:solidFill>
                    <a:srgbClr val="3197E0"/>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sp>
              <p:nvSpPr>
                <p:cNvPr id="41" name="Shape 13239"/>
                <p:cNvSpPr/>
                <p:nvPr/>
              </p:nvSpPr>
              <p:spPr>
                <a:xfrm>
                  <a:off x="396712" y="497670"/>
                  <a:ext cx="507482" cy="376768"/>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a:ln w="12700" cap="flat">
                  <a:noFill/>
                  <a:miter lim="400000"/>
                </a:ln>
                <a:effectLst/>
              </p:spPr>
              <p:txBody>
                <a:bodyPr wrap="square" lIns="0" tIns="0" rIns="0" bIns="0" numCol="1" anchor="ctr">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grpSp>
            <p:nvGrpSpPr>
              <p:cNvPr id="35" name="Group 13245"/>
              <p:cNvGrpSpPr/>
              <p:nvPr/>
            </p:nvGrpSpPr>
            <p:grpSpPr>
              <a:xfrm>
                <a:off x="2231012" y="3768854"/>
                <a:ext cx="1074542" cy="2893460"/>
                <a:chOff x="0" y="0"/>
                <a:chExt cx="1074540" cy="2893459"/>
              </a:xfrm>
            </p:grpSpPr>
            <p:grpSp>
              <p:nvGrpSpPr>
                <p:cNvPr id="36" name="Group 13243"/>
                <p:cNvGrpSpPr/>
                <p:nvPr/>
              </p:nvGrpSpPr>
              <p:grpSpPr>
                <a:xfrm flipH="1">
                  <a:off x="0" y="-1"/>
                  <a:ext cx="1074541" cy="2893461"/>
                  <a:chOff x="0" y="0"/>
                  <a:chExt cx="1074540" cy="2893459"/>
                </a:xfrm>
              </p:grpSpPr>
              <p:sp>
                <p:nvSpPr>
                  <p:cNvPr id="38" name="Shape 13241"/>
                  <p:cNvSpPr/>
                  <p:nvPr/>
                </p:nvSpPr>
                <p:spPr>
                  <a:xfrm>
                    <a:off x="-1" y="-1"/>
                    <a:ext cx="1074542" cy="2893461"/>
                  </a:xfrm>
                  <a:custGeom>
                    <a:avLst/>
                    <a:gdLst/>
                    <a:ahLst/>
                    <a:cxnLst>
                      <a:cxn ang="0">
                        <a:pos x="wd2" y="hd2"/>
                      </a:cxn>
                      <a:cxn ang="5400000">
                        <a:pos x="wd2" y="hd2"/>
                      </a:cxn>
                      <a:cxn ang="10800000">
                        <a:pos x="wd2" y="hd2"/>
                      </a:cxn>
                      <a:cxn ang="16200000">
                        <a:pos x="wd2" y="hd2"/>
                      </a:cxn>
                    </a:cxnLst>
                    <a:rect l="0" t="0" r="r" b="b"/>
                    <a:pathLst>
                      <a:path w="20535" h="21586" extrusionOk="0">
                        <a:moveTo>
                          <a:pt x="10175" y="1"/>
                        </a:moveTo>
                        <a:cubicBezTo>
                          <a:pt x="7606" y="16"/>
                          <a:pt x="5052" y="395"/>
                          <a:pt x="3083" y="1147"/>
                        </a:cubicBezTo>
                        <a:cubicBezTo>
                          <a:pt x="-1065" y="2731"/>
                          <a:pt x="-1047" y="5344"/>
                          <a:pt x="3258" y="6825"/>
                        </a:cubicBezTo>
                        <a:cubicBezTo>
                          <a:pt x="4854" y="7375"/>
                          <a:pt x="6798" y="7661"/>
                          <a:pt x="8802" y="7891"/>
                        </a:cubicBezTo>
                        <a:cubicBezTo>
                          <a:pt x="9865" y="8013"/>
                          <a:pt x="10929" y="8138"/>
                          <a:pt x="11957" y="8300"/>
                        </a:cubicBezTo>
                        <a:cubicBezTo>
                          <a:pt x="13430" y="8532"/>
                          <a:pt x="14796" y="8852"/>
                          <a:pt x="16144" y="9179"/>
                        </a:cubicBezTo>
                        <a:cubicBezTo>
                          <a:pt x="16732" y="9322"/>
                          <a:pt x="17329" y="9470"/>
                          <a:pt x="17716" y="9695"/>
                        </a:cubicBezTo>
                        <a:cubicBezTo>
                          <a:pt x="18250" y="10006"/>
                          <a:pt x="18285" y="10394"/>
                          <a:pt x="18303" y="10768"/>
                        </a:cubicBezTo>
                        <a:cubicBezTo>
                          <a:pt x="18483" y="14365"/>
                          <a:pt x="18494" y="17964"/>
                          <a:pt x="18338" y="21562"/>
                        </a:cubicBezTo>
                        <a:lnTo>
                          <a:pt x="20535" y="21586"/>
                        </a:lnTo>
                        <a:lnTo>
                          <a:pt x="20535" y="10058"/>
                        </a:lnTo>
                        <a:lnTo>
                          <a:pt x="20520" y="10058"/>
                        </a:lnTo>
                        <a:cubicBezTo>
                          <a:pt x="20530" y="9449"/>
                          <a:pt x="20534" y="8839"/>
                          <a:pt x="20527" y="8229"/>
                        </a:cubicBezTo>
                        <a:cubicBezTo>
                          <a:pt x="20517" y="7195"/>
                          <a:pt x="20486" y="6162"/>
                          <a:pt x="20466" y="5129"/>
                        </a:cubicBezTo>
                        <a:cubicBezTo>
                          <a:pt x="20453" y="4420"/>
                          <a:pt x="20440" y="3700"/>
                          <a:pt x="20012" y="3012"/>
                        </a:cubicBezTo>
                        <a:cubicBezTo>
                          <a:pt x="19559" y="2285"/>
                          <a:pt x="18671" y="1621"/>
                          <a:pt x="17274" y="1084"/>
                        </a:cubicBezTo>
                        <a:cubicBezTo>
                          <a:pt x="15337" y="341"/>
                          <a:pt x="12754" y="-14"/>
                          <a:pt x="10175" y="1"/>
                        </a:cubicBezTo>
                        <a:close/>
                      </a:path>
                    </a:pathLst>
                  </a:custGeom>
                  <a:solidFill>
                    <a:srgbClr val="E5E5E5"/>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sp>
                <p:nvSpPr>
                  <p:cNvPr id="39" name="Shape 13242"/>
                  <p:cNvSpPr/>
                  <p:nvPr/>
                </p:nvSpPr>
                <p:spPr>
                  <a:xfrm flipH="1">
                    <a:off x="83670" y="81410"/>
                    <a:ext cx="892744" cy="892689"/>
                  </a:xfrm>
                  <a:custGeom>
                    <a:avLst/>
                    <a:gdLst/>
                    <a:ahLst/>
                    <a:cxnLst>
                      <a:cxn ang="0">
                        <a:pos x="wd2" y="hd2"/>
                      </a:cxn>
                      <a:cxn ang="5400000">
                        <a:pos x="wd2" y="hd2"/>
                      </a:cxn>
                      <a:cxn ang="10800000">
                        <a:pos x="wd2" y="hd2"/>
                      </a:cxn>
                      <a:cxn ang="16200000">
                        <a:pos x="wd2" y="hd2"/>
                      </a:cxn>
                    </a:cxnLst>
                    <a:rect l="0" t="0" r="r" b="b"/>
                    <a:pathLst>
                      <a:path w="20556" h="20594" extrusionOk="0">
                        <a:moveTo>
                          <a:pt x="10462" y="20594"/>
                        </a:moveTo>
                        <a:cubicBezTo>
                          <a:pt x="13133" y="20587"/>
                          <a:pt x="15586" y="19542"/>
                          <a:pt x="17547" y="17576"/>
                        </a:cubicBezTo>
                        <a:cubicBezTo>
                          <a:pt x="21559" y="13552"/>
                          <a:pt x="21560" y="7036"/>
                          <a:pt x="17547" y="3015"/>
                        </a:cubicBezTo>
                        <a:cubicBezTo>
                          <a:pt x="13533" y="-1006"/>
                          <a:pt x="7030" y="-1005"/>
                          <a:pt x="3014" y="3015"/>
                        </a:cubicBezTo>
                        <a:cubicBezTo>
                          <a:pt x="1005" y="5026"/>
                          <a:pt x="-40" y="7556"/>
                          <a:pt x="1" y="10295"/>
                        </a:cubicBezTo>
                        <a:lnTo>
                          <a:pt x="1" y="20594"/>
                        </a:lnTo>
                        <a:cubicBezTo>
                          <a:pt x="2699" y="20594"/>
                          <a:pt x="5396" y="20594"/>
                          <a:pt x="8094" y="20594"/>
                        </a:cubicBezTo>
                        <a:cubicBezTo>
                          <a:pt x="8883" y="20594"/>
                          <a:pt x="9673" y="20594"/>
                          <a:pt x="10462" y="20594"/>
                        </a:cubicBezTo>
                        <a:close/>
                      </a:path>
                    </a:pathLst>
                  </a:custGeom>
                  <a:solidFill>
                    <a:srgbClr val="3197E0"/>
                  </a:solidFill>
                  <a:ln w="12700" cap="flat">
                    <a:noFill/>
                    <a:miter lim="400000"/>
                  </a:ln>
                  <a:effectLst/>
                </p:spPr>
                <p:txBody>
                  <a:bodyPr wrap="square" lIns="0" tIns="0" rIns="0" bIns="0" numCol="1" anchor="t">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sp>
              <p:nvSpPr>
                <p:cNvPr id="37" name="Shape 13244"/>
                <p:cNvSpPr/>
                <p:nvPr/>
              </p:nvSpPr>
              <p:spPr>
                <a:xfrm>
                  <a:off x="330780" y="365282"/>
                  <a:ext cx="380724" cy="340272"/>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0" tIns="0" rIns="0" bIns="0" numCol="1" anchor="ctr">
                  <a:noAutofit/>
                </a:bodyPr>
                <a:lstStyle/>
                <a:p>
                  <a:pPr defTabSz="382667" fontAlgn="auto" hangingPunct="0">
                    <a:lnSpc>
                      <a:spcPct val="80000"/>
                    </a:lnSpc>
                    <a:spcBef>
                      <a:spcPts val="4605"/>
                    </a:spcBef>
                    <a:spcAft>
                      <a:spcPts val="0"/>
                    </a:spcAft>
                  </a:pPr>
                  <a:endParaRPr sz="4200" kern="0">
                    <a:solidFill>
                      <a:srgbClr val="333333"/>
                    </a:solidFill>
                    <a:latin typeface="Helvetica Neue Thin"/>
                    <a:sym typeface="Helvetica Neue Thin"/>
                  </a:endParaRPr>
                </a:p>
              </p:txBody>
            </p:sp>
          </p:grpSp>
        </p:grpSp>
      </p:gr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2" name="TextBox 23"/>
          <p:cNvSpPr txBox="1">
            <a:spLocks noChangeArrowheads="1"/>
          </p:cNvSpPr>
          <p:nvPr/>
        </p:nvSpPr>
        <p:spPr bwMode="auto">
          <a:xfrm>
            <a:off x="1147764" y="388938"/>
            <a:ext cx="8284616"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a:latin typeface="微软雅黑" pitchFamily="34" charset="-122"/>
                <a:ea typeface="微软雅黑" pitchFamily="34" charset="-122"/>
              </a:rPr>
              <a:t>4.1</a:t>
            </a:r>
            <a:r>
              <a:rPr lang="zh-CN" altLang="en-US" sz="2000" dirty="0">
                <a:latin typeface="微软雅黑" pitchFamily="34" charset="-122"/>
                <a:ea typeface="微软雅黑" pitchFamily="34" charset="-122"/>
              </a:rPr>
              <a:t>哪些个人要办理自行申报</a:t>
            </a:r>
            <a:r>
              <a:rPr lang="en-US" altLang="zh-CN" sz="2000" dirty="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哪些个人取得综合所得需要自行申报？</a:t>
            </a:r>
          </a:p>
        </p:txBody>
      </p:sp>
      <p:sp>
        <p:nvSpPr>
          <p:cNvPr id="10263" name="五边形 24"/>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0264" name="燕尾形 25"/>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grpSp>
        <p:nvGrpSpPr>
          <p:cNvPr id="124" name="Group 4619"/>
          <p:cNvGrpSpPr/>
          <p:nvPr/>
        </p:nvGrpSpPr>
        <p:grpSpPr>
          <a:xfrm>
            <a:off x="1191090" y="1000125"/>
            <a:ext cx="8925592" cy="4290815"/>
            <a:chOff x="0" y="0"/>
            <a:chExt cx="10464800" cy="6102491"/>
          </a:xfrm>
        </p:grpSpPr>
        <p:grpSp>
          <p:nvGrpSpPr>
            <p:cNvPr id="125" name="Group 4614"/>
            <p:cNvGrpSpPr/>
            <p:nvPr/>
          </p:nvGrpSpPr>
          <p:grpSpPr>
            <a:xfrm>
              <a:off x="1331398" y="1889864"/>
              <a:ext cx="9043129" cy="1914239"/>
              <a:chOff x="0" y="0"/>
              <a:chExt cx="9043128" cy="1914238"/>
            </a:xfrm>
          </p:grpSpPr>
          <p:grpSp>
            <p:nvGrpSpPr>
              <p:cNvPr id="130" name="Group 4602"/>
              <p:cNvGrpSpPr/>
              <p:nvPr/>
            </p:nvGrpSpPr>
            <p:grpSpPr>
              <a:xfrm>
                <a:off x="3670300" y="0"/>
                <a:ext cx="1715230" cy="1715230"/>
                <a:chOff x="0" y="0"/>
                <a:chExt cx="1715229" cy="1715229"/>
              </a:xfrm>
            </p:grpSpPr>
            <p:sp>
              <p:nvSpPr>
                <p:cNvPr id="142" name="Shape 4600"/>
                <p:cNvSpPr/>
                <p:nvPr/>
              </p:nvSpPr>
              <p:spPr>
                <a:xfrm rot="2700000">
                  <a:off x="533764" y="-31386"/>
                  <a:ext cx="647701" cy="1778001"/>
                </a:xfrm>
                <a:custGeom>
                  <a:avLst/>
                  <a:gdLst/>
                  <a:ahLst/>
                  <a:cxnLst>
                    <a:cxn ang="0">
                      <a:pos x="wd2" y="hd2"/>
                    </a:cxn>
                    <a:cxn ang="5400000">
                      <a:pos x="wd2" y="hd2"/>
                    </a:cxn>
                    <a:cxn ang="10800000">
                      <a:pos x="wd2" y="hd2"/>
                    </a:cxn>
                    <a:cxn ang="16200000">
                      <a:pos x="wd2" y="hd2"/>
                    </a:cxn>
                  </a:cxnLst>
                  <a:rect l="0" t="0" r="r" b="b"/>
                  <a:pathLst>
                    <a:path w="21600" h="21600" extrusionOk="0">
                      <a:moveTo>
                        <a:pt x="21600" y="16858"/>
                      </a:moveTo>
                      <a:lnTo>
                        <a:pt x="10800" y="21600"/>
                      </a:lnTo>
                      <a:lnTo>
                        <a:pt x="0" y="16858"/>
                      </a:lnTo>
                      <a:lnTo>
                        <a:pt x="0" y="0"/>
                      </a:lnTo>
                      <a:lnTo>
                        <a:pt x="21600" y="0"/>
                      </a:lnTo>
                      <a:cubicBezTo>
                        <a:pt x="21600" y="0"/>
                        <a:pt x="21600" y="16858"/>
                        <a:pt x="21600" y="16858"/>
                      </a:cubicBezTo>
                      <a:close/>
                    </a:path>
                  </a:pathLst>
                </a:custGeom>
                <a:solidFill>
                  <a:srgbClr val="3197E0"/>
                </a:solidFill>
                <a:ln w="12700" cap="flat">
                  <a:noFill/>
                  <a:miter lim="400000"/>
                </a:ln>
                <a:effectLst/>
              </p:spPr>
              <p:txBody>
                <a:bodyPr wrap="square" lIns="0" tIns="0" rIns="0" bIns="0" numCol="1" anchor="ctr">
                  <a:noAutofit/>
                </a:bodyPr>
                <a:lstStyle/>
                <a:p>
                  <a:pPr marL="0" marR="0" lvl="0" indent="0" algn="ctr" defTabSz="382718" eaLnBrk="1" fontAlgn="auto" latinLnBrk="0" hangingPunct="0">
                    <a:lnSpc>
                      <a:spcPct val="80000"/>
                    </a:lnSpc>
                    <a:spcBef>
                      <a:spcPts val="4605"/>
                    </a:spcBef>
                    <a:spcAft>
                      <a:spcPts val="0"/>
                    </a:spcAft>
                    <a:buClrTx/>
                    <a:buSzTx/>
                    <a:buFontTx/>
                    <a:buNone/>
                    <a:tabLst/>
                    <a:defRPr>
                      <a:solidFill>
                        <a:srgbClr val="4C4C4C"/>
                      </a:solidFill>
                    </a:defRPr>
                  </a:pPr>
                  <a:endParaRPr kumimoji="0" sz="2400" b="0" i="0" u="none" strike="noStrike" kern="0" cap="none" spc="0" normalizeH="0" baseline="0" noProof="0">
                    <a:ln>
                      <a:noFill/>
                    </a:ln>
                    <a:effectLst/>
                    <a:uLnTx/>
                    <a:uFillTx/>
                    <a:latin typeface="华文中宋" pitchFamily="2" charset="-122"/>
                    <a:ea typeface="华文中宋" pitchFamily="2" charset="-122"/>
                    <a:sym typeface="Helvetica Neue Thin"/>
                  </a:endParaRPr>
                </a:p>
              </p:txBody>
            </p:sp>
            <p:sp>
              <p:nvSpPr>
                <p:cNvPr id="143" name="Shape 4601"/>
                <p:cNvSpPr/>
                <p:nvPr/>
              </p:nvSpPr>
              <p:spPr>
                <a:xfrm rot="18899982">
                  <a:off x="439608" y="554927"/>
                  <a:ext cx="1040781" cy="41021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eaLnBrk="1" fontAlgn="auto" latinLnBrk="0" hangingPunct="0">
                    <a:lnSpc>
                      <a:spcPct val="100000"/>
                    </a:lnSpc>
                    <a:spcBef>
                      <a:spcPts val="0"/>
                    </a:spcBef>
                    <a:spcAft>
                      <a:spcPts val="0"/>
                    </a:spcAft>
                    <a:buClrTx/>
                    <a:buSzTx/>
                    <a:buFontTx/>
                    <a:buNone/>
                    <a:tabLst/>
                    <a:defRPr/>
                  </a:pPr>
                  <a:r>
                    <a:rPr kumimoji="0" lang="en-US" sz="2400" b="0" i="0" u="none" strike="noStrike" kern="0" cap="all" spc="0" normalizeH="0" baseline="0" noProof="0" dirty="0" smtClean="0">
                      <a:ln>
                        <a:noFill/>
                      </a:ln>
                      <a:solidFill>
                        <a:schemeClr val="tx1"/>
                      </a:solidFill>
                      <a:effectLst/>
                      <a:uLnTx/>
                      <a:uFillTx/>
                      <a:latin typeface="华文中宋" pitchFamily="2" charset="-122"/>
                      <a:ea typeface="华文中宋" pitchFamily="2" charset="-122"/>
                      <a:sym typeface="Helvetica Neue"/>
                    </a:rPr>
                    <a:t>2</a:t>
                  </a:r>
                  <a:endParaRPr kumimoji="0" sz="2400" b="0" i="0" u="none" strike="noStrike" kern="0" cap="all" spc="0" normalizeH="0" baseline="0" noProof="0" dirty="0">
                    <a:ln>
                      <a:noFill/>
                    </a:ln>
                    <a:solidFill>
                      <a:schemeClr val="tx1"/>
                    </a:solidFill>
                    <a:effectLst/>
                    <a:uLnTx/>
                    <a:uFillTx/>
                    <a:latin typeface="华文中宋" pitchFamily="2" charset="-122"/>
                    <a:ea typeface="华文中宋" pitchFamily="2" charset="-122"/>
                    <a:sym typeface="Helvetica Neue"/>
                  </a:endParaRPr>
                </a:p>
              </p:txBody>
            </p:sp>
          </p:grpSp>
          <p:grpSp>
            <p:nvGrpSpPr>
              <p:cNvPr id="131" name="Group 4605"/>
              <p:cNvGrpSpPr/>
              <p:nvPr/>
            </p:nvGrpSpPr>
            <p:grpSpPr>
              <a:xfrm>
                <a:off x="0" y="0"/>
                <a:ext cx="1715230" cy="1715230"/>
                <a:chOff x="0" y="0"/>
                <a:chExt cx="1715229" cy="1715229"/>
              </a:xfrm>
            </p:grpSpPr>
            <p:sp>
              <p:nvSpPr>
                <p:cNvPr id="140" name="Shape 4603"/>
                <p:cNvSpPr/>
                <p:nvPr/>
              </p:nvSpPr>
              <p:spPr>
                <a:xfrm rot="2700000">
                  <a:off x="533764" y="-31386"/>
                  <a:ext cx="647701" cy="1778001"/>
                </a:xfrm>
                <a:custGeom>
                  <a:avLst/>
                  <a:gdLst/>
                  <a:ahLst/>
                  <a:cxnLst>
                    <a:cxn ang="0">
                      <a:pos x="wd2" y="hd2"/>
                    </a:cxn>
                    <a:cxn ang="5400000">
                      <a:pos x="wd2" y="hd2"/>
                    </a:cxn>
                    <a:cxn ang="10800000">
                      <a:pos x="wd2" y="hd2"/>
                    </a:cxn>
                    <a:cxn ang="16200000">
                      <a:pos x="wd2" y="hd2"/>
                    </a:cxn>
                  </a:cxnLst>
                  <a:rect l="0" t="0" r="r" b="b"/>
                  <a:pathLst>
                    <a:path w="21600" h="21600" extrusionOk="0">
                      <a:moveTo>
                        <a:pt x="21600" y="16858"/>
                      </a:moveTo>
                      <a:lnTo>
                        <a:pt x="10800" y="21600"/>
                      </a:lnTo>
                      <a:lnTo>
                        <a:pt x="0" y="16858"/>
                      </a:lnTo>
                      <a:lnTo>
                        <a:pt x="0" y="0"/>
                      </a:lnTo>
                      <a:lnTo>
                        <a:pt x="21600" y="0"/>
                      </a:lnTo>
                      <a:cubicBezTo>
                        <a:pt x="21600" y="0"/>
                        <a:pt x="21600" y="16858"/>
                        <a:pt x="21600" y="16858"/>
                      </a:cubicBezTo>
                      <a:close/>
                    </a:path>
                  </a:pathLst>
                </a:custGeom>
                <a:solidFill>
                  <a:srgbClr val="3484C9"/>
                </a:solidFill>
                <a:ln w="12700" cap="flat">
                  <a:noFill/>
                  <a:miter lim="400000"/>
                </a:ln>
                <a:effectLst/>
              </p:spPr>
              <p:txBody>
                <a:bodyPr wrap="square" lIns="0" tIns="0" rIns="0" bIns="0" numCol="1" anchor="ctr">
                  <a:noAutofit/>
                </a:bodyPr>
                <a:lstStyle/>
                <a:p>
                  <a:pPr marL="0" marR="0" lvl="0" indent="0" algn="ctr" defTabSz="382718" eaLnBrk="1" fontAlgn="auto" latinLnBrk="0" hangingPunct="0">
                    <a:lnSpc>
                      <a:spcPct val="80000"/>
                    </a:lnSpc>
                    <a:spcBef>
                      <a:spcPts val="4605"/>
                    </a:spcBef>
                    <a:spcAft>
                      <a:spcPts val="0"/>
                    </a:spcAft>
                    <a:buClrTx/>
                    <a:buSzTx/>
                    <a:buFontTx/>
                    <a:buNone/>
                    <a:tabLst/>
                    <a:defRPr>
                      <a:solidFill>
                        <a:srgbClr val="4C4C4C"/>
                      </a:solidFill>
                    </a:defRPr>
                  </a:pPr>
                  <a:endParaRPr kumimoji="0" sz="4800" b="0" i="0" u="none" strike="noStrike" kern="0" cap="none" spc="0" normalizeH="0" baseline="0" noProof="0">
                    <a:ln>
                      <a:noFill/>
                    </a:ln>
                    <a:solidFill>
                      <a:srgbClr val="4C4C4C"/>
                    </a:solidFill>
                    <a:effectLst/>
                    <a:uLnTx/>
                    <a:uFillTx/>
                    <a:latin typeface="华文中宋" pitchFamily="2" charset="-122"/>
                    <a:ea typeface="华文中宋" pitchFamily="2" charset="-122"/>
                    <a:sym typeface="Helvetica Neue Thin"/>
                  </a:endParaRPr>
                </a:p>
              </p:txBody>
            </p:sp>
            <p:sp>
              <p:nvSpPr>
                <p:cNvPr id="141" name="Shape 4604"/>
                <p:cNvSpPr/>
                <p:nvPr/>
              </p:nvSpPr>
              <p:spPr>
                <a:xfrm rot="18899982">
                  <a:off x="439608" y="554927"/>
                  <a:ext cx="1040782" cy="41021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eaLnBrk="1" fontAlgn="auto" latinLnBrk="0" hangingPunct="0">
                    <a:lnSpc>
                      <a:spcPct val="100000"/>
                    </a:lnSpc>
                    <a:spcBef>
                      <a:spcPts val="0"/>
                    </a:spcBef>
                    <a:spcAft>
                      <a:spcPts val="0"/>
                    </a:spcAft>
                    <a:buClrTx/>
                    <a:buSzTx/>
                    <a:buFontTx/>
                    <a:buNone/>
                    <a:tabLst/>
                    <a:defRPr/>
                  </a:pPr>
                  <a:r>
                    <a:rPr kumimoji="0" lang="en-US" sz="2400" b="0" i="0" u="none" strike="noStrike" kern="0" cap="all" spc="0" normalizeH="0" baseline="0" noProof="0" dirty="0" smtClean="0">
                      <a:ln>
                        <a:noFill/>
                      </a:ln>
                      <a:solidFill>
                        <a:schemeClr val="tx1"/>
                      </a:solidFill>
                      <a:effectLst/>
                      <a:uLnTx/>
                      <a:uFillTx/>
                      <a:latin typeface="华文中宋" pitchFamily="2" charset="-122"/>
                      <a:ea typeface="华文中宋" pitchFamily="2" charset="-122"/>
                      <a:sym typeface="Helvetica Neue"/>
                    </a:rPr>
                    <a:t>1</a:t>
                  </a:r>
                  <a:endParaRPr kumimoji="0" sz="2400" b="0" i="0" u="none" strike="noStrike" kern="0" cap="all" spc="0" normalizeH="0" baseline="0" noProof="0" dirty="0">
                    <a:ln>
                      <a:noFill/>
                    </a:ln>
                    <a:solidFill>
                      <a:schemeClr val="tx1"/>
                    </a:solidFill>
                    <a:effectLst/>
                    <a:uLnTx/>
                    <a:uFillTx/>
                    <a:latin typeface="华文中宋" pitchFamily="2" charset="-122"/>
                    <a:ea typeface="华文中宋" pitchFamily="2" charset="-122"/>
                    <a:sym typeface="Helvetica Neue"/>
                  </a:endParaRPr>
                </a:p>
              </p:txBody>
            </p:sp>
          </p:grpSp>
          <p:grpSp>
            <p:nvGrpSpPr>
              <p:cNvPr id="132" name="Group 4608"/>
              <p:cNvGrpSpPr/>
              <p:nvPr/>
            </p:nvGrpSpPr>
            <p:grpSpPr>
              <a:xfrm>
                <a:off x="7327899" y="0"/>
                <a:ext cx="1715230" cy="1715230"/>
                <a:chOff x="0" y="0"/>
                <a:chExt cx="1715229" cy="1715229"/>
              </a:xfrm>
            </p:grpSpPr>
            <p:sp>
              <p:nvSpPr>
                <p:cNvPr id="138" name="Shape 4606"/>
                <p:cNvSpPr/>
                <p:nvPr/>
              </p:nvSpPr>
              <p:spPr>
                <a:xfrm rot="2700000">
                  <a:off x="533764" y="-31386"/>
                  <a:ext cx="647701" cy="1778001"/>
                </a:xfrm>
                <a:custGeom>
                  <a:avLst/>
                  <a:gdLst/>
                  <a:ahLst/>
                  <a:cxnLst>
                    <a:cxn ang="0">
                      <a:pos x="wd2" y="hd2"/>
                    </a:cxn>
                    <a:cxn ang="5400000">
                      <a:pos x="wd2" y="hd2"/>
                    </a:cxn>
                    <a:cxn ang="10800000">
                      <a:pos x="wd2" y="hd2"/>
                    </a:cxn>
                    <a:cxn ang="16200000">
                      <a:pos x="wd2" y="hd2"/>
                    </a:cxn>
                  </a:cxnLst>
                  <a:rect l="0" t="0" r="r" b="b"/>
                  <a:pathLst>
                    <a:path w="21600" h="21600" extrusionOk="0">
                      <a:moveTo>
                        <a:pt x="21600" y="16858"/>
                      </a:moveTo>
                      <a:lnTo>
                        <a:pt x="10800" y="21600"/>
                      </a:lnTo>
                      <a:lnTo>
                        <a:pt x="0" y="16858"/>
                      </a:lnTo>
                      <a:lnTo>
                        <a:pt x="0" y="0"/>
                      </a:lnTo>
                      <a:lnTo>
                        <a:pt x="21600" y="0"/>
                      </a:lnTo>
                      <a:cubicBezTo>
                        <a:pt x="21600" y="0"/>
                        <a:pt x="21600" y="16858"/>
                        <a:pt x="21600" y="16858"/>
                      </a:cubicBezTo>
                      <a:close/>
                    </a:path>
                  </a:pathLst>
                </a:custGeom>
                <a:solidFill>
                  <a:srgbClr val="72B1D7"/>
                </a:solidFill>
                <a:ln w="12700" cap="flat">
                  <a:noFill/>
                  <a:miter lim="400000"/>
                </a:ln>
                <a:effectLst/>
              </p:spPr>
              <p:txBody>
                <a:bodyPr wrap="square" lIns="0" tIns="0" rIns="0" bIns="0" numCol="1" anchor="ctr">
                  <a:noAutofit/>
                </a:bodyPr>
                <a:lstStyle/>
                <a:p>
                  <a:pPr marL="0" marR="0" lvl="0" indent="0" algn="ctr" defTabSz="382718" eaLnBrk="1" fontAlgn="auto" latinLnBrk="0" hangingPunct="0">
                    <a:lnSpc>
                      <a:spcPct val="80000"/>
                    </a:lnSpc>
                    <a:spcBef>
                      <a:spcPts val="4605"/>
                    </a:spcBef>
                    <a:spcAft>
                      <a:spcPts val="0"/>
                    </a:spcAft>
                    <a:buClrTx/>
                    <a:buSzTx/>
                    <a:buFontTx/>
                    <a:buNone/>
                    <a:tabLst/>
                    <a:defRPr>
                      <a:solidFill>
                        <a:srgbClr val="4C4C4C"/>
                      </a:solidFill>
                    </a:defRPr>
                  </a:pPr>
                  <a:endParaRPr kumimoji="0" sz="4800" b="0" i="0" u="none" strike="noStrike" kern="0" cap="none" spc="0" normalizeH="0" baseline="0" noProof="0">
                    <a:ln>
                      <a:noFill/>
                    </a:ln>
                    <a:solidFill>
                      <a:srgbClr val="4C4C4C"/>
                    </a:solidFill>
                    <a:effectLst/>
                    <a:uLnTx/>
                    <a:uFillTx/>
                    <a:latin typeface="华文中宋" pitchFamily="2" charset="-122"/>
                    <a:ea typeface="华文中宋" pitchFamily="2" charset="-122"/>
                    <a:sym typeface="Helvetica Neue Thin"/>
                  </a:endParaRPr>
                </a:p>
              </p:txBody>
            </p:sp>
            <p:sp>
              <p:nvSpPr>
                <p:cNvPr id="139" name="Shape 4607"/>
                <p:cNvSpPr/>
                <p:nvPr/>
              </p:nvSpPr>
              <p:spPr>
                <a:xfrm rot="18899982">
                  <a:off x="439609" y="554927"/>
                  <a:ext cx="1040781" cy="41021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eaLnBrk="1" fontAlgn="auto" latinLnBrk="0" hangingPunct="0">
                    <a:lnSpc>
                      <a:spcPct val="100000"/>
                    </a:lnSpc>
                    <a:spcBef>
                      <a:spcPts val="0"/>
                    </a:spcBef>
                    <a:spcAft>
                      <a:spcPts val="0"/>
                    </a:spcAft>
                    <a:buClrTx/>
                    <a:buSzTx/>
                    <a:buFontTx/>
                    <a:buNone/>
                    <a:tabLst/>
                    <a:defRPr/>
                  </a:pPr>
                  <a:r>
                    <a:rPr kumimoji="0" lang="en-US" sz="2400" b="0" i="0" u="none" strike="noStrike" kern="0" cap="all" spc="0" normalizeH="0" baseline="0" noProof="0" dirty="0" smtClean="0">
                      <a:ln>
                        <a:noFill/>
                      </a:ln>
                      <a:solidFill>
                        <a:schemeClr val="tx1"/>
                      </a:solidFill>
                      <a:effectLst/>
                      <a:uLnTx/>
                      <a:uFillTx/>
                      <a:latin typeface="华文中宋" pitchFamily="2" charset="-122"/>
                      <a:ea typeface="华文中宋" pitchFamily="2" charset="-122"/>
                      <a:sym typeface="Helvetica Neue"/>
                    </a:rPr>
                    <a:t>3</a:t>
                  </a:r>
                  <a:endParaRPr kumimoji="0" sz="2400" b="0" i="0" u="none" strike="noStrike" kern="0" cap="all" spc="0" normalizeH="0" baseline="0" noProof="0" dirty="0">
                    <a:ln>
                      <a:noFill/>
                    </a:ln>
                    <a:solidFill>
                      <a:schemeClr val="tx1"/>
                    </a:solidFill>
                    <a:effectLst/>
                    <a:uLnTx/>
                    <a:uFillTx/>
                    <a:latin typeface="华文中宋" pitchFamily="2" charset="-122"/>
                    <a:ea typeface="华文中宋" pitchFamily="2" charset="-122"/>
                    <a:sym typeface="Helvetica Neue"/>
                  </a:endParaRPr>
                </a:p>
              </p:txBody>
            </p:sp>
          </p:grpSp>
          <p:grpSp>
            <p:nvGrpSpPr>
              <p:cNvPr id="133" name="Group 4613"/>
              <p:cNvGrpSpPr/>
              <p:nvPr/>
            </p:nvGrpSpPr>
            <p:grpSpPr>
              <a:xfrm>
                <a:off x="145289" y="1722067"/>
                <a:ext cx="7505581" cy="192172"/>
                <a:chOff x="0" y="0"/>
                <a:chExt cx="7505579" cy="192171"/>
              </a:xfrm>
            </p:grpSpPr>
            <p:sp>
              <p:nvSpPr>
                <p:cNvPr id="134" name="Shape 4609"/>
                <p:cNvSpPr/>
                <p:nvPr/>
              </p:nvSpPr>
              <p:spPr>
                <a:xfrm>
                  <a:off x="118290" y="96085"/>
                  <a:ext cx="7274843" cy="1"/>
                </a:xfrm>
                <a:prstGeom prst="line">
                  <a:avLst/>
                </a:prstGeom>
                <a:noFill/>
                <a:ln w="63500" cap="flat">
                  <a:solidFill>
                    <a:srgbClr val="E5E5E5"/>
                  </a:solidFill>
                  <a:prstDash val="solid"/>
                  <a:miter lim="400000"/>
                </a:ln>
                <a:effectLst/>
              </p:spPr>
              <p:txBody>
                <a:bodyPr wrap="square" lIns="50800" tIns="50800" rIns="50800" bIns="50800" numCol="1" anchor="ctr">
                  <a:noAutofit/>
                </a:bodyPr>
                <a:lstStyle/>
                <a:p>
                  <a:pPr marL="0" marR="0" lvl="0" indent="0" defTabSz="382718" eaLnBrk="1" fontAlgn="auto" latinLnBrk="0" hangingPunct="0">
                    <a:lnSpc>
                      <a:spcPct val="100000"/>
                    </a:lnSpc>
                    <a:spcBef>
                      <a:spcPts val="0"/>
                    </a:spcBef>
                    <a:spcAft>
                      <a:spcPts val="0"/>
                    </a:spcAft>
                    <a:buClrTx/>
                    <a:buSzTx/>
                    <a:buFontTx/>
                    <a:buNone/>
                    <a:tabLst/>
                    <a:defRPr sz="1200">
                      <a:solidFill>
                        <a:srgbClr val="000000"/>
                      </a:solidFill>
                      <a:latin typeface="Helvetica"/>
                      <a:ea typeface="Helvetica"/>
                      <a:cs typeface="Helvetica"/>
                      <a:sym typeface="Helvetica"/>
                    </a:defRPr>
                  </a:pPr>
                  <a:endParaRPr kumimoji="0" sz="1000" b="0" i="0" u="none" strike="noStrike" kern="0" cap="none" spc="0" normalizeH="0" baseline="0" noProof="0">
                    <a:ln>
                      <a:noFill/>
                    </a:ln>
                    <a:solidFill>
                      <a:srgbClr val="000000"/>
                    </a:solidFill>
                    <a:effectLst/>
                    <a:uLnTx/>
                    <a:uFillTx/>
                    <a:latin typeface="华文中宋" pitchFamily="2" charset="-122"/>
                    <a:ea typeface="华文中宋" pitchFamily="2" charset="-122"/>
                    <a:cs typeface="Helvetica"/>
                    <a:sym typeface="Helvetica"/>
                  </a:endParaRPr>
                </a:p>
              </p:txBody>
            </p:sp>
            <p:sp>
              <p:nvSpPr>
                <p:cNvPr id="135" name="Shape 4610"/>
                <p:cNvSpPr/>
                <p:nvPr/>
              </p:nvSpPr>
              <p:spPr>
                <a:xfrm>
                  <a:off x="7313408" y="0"/>
                  <a:ext cx="192172" cy="192172"/>
                </a:xfrm>
                <a:prstGeom prst="ellipse">
                  <a:avLst/>
                </a:prstGeom>
                <a:solidFill>
                  <a:srgbClr val="B9B9B9"/>
                </a:solidFill>
                <a:ln w="12700" cap="flat">
                  <a:noFill/>
                  <a:miter lim="400000"/>
                </a:ln>
                <a:effectLst/>
              </p:spPr>
              <p:txBody>
                <a:bodyPr wrap="square" lIns="0" tIns="0" rIns="0" bIns="0" numCol="1" anchor="ctr">
                  <a:noAutofit/>
                </a:bodyPr>
                <a:lstStyle/>
                <a:p>
                  <a:pPr marL="0" marR="0" lvl="0" indent="0" algn="ctr" defTabSz="382718" eaLnBrk="1" fontAlgn="auto" latinLnBrk="0" hangingPunct="0">
                    <a:lnSpc>
                      <a:spcPct val="80000"/>
                    </a:lnSpc>
                    <a:spcBef>
                      <a:spcPts val="4605"/>
                    </a:spcBef>
                    <a:spcAft>
                      <a:spcPts val="0"/>
                    </a:spcAft>
                    <a:buClrTx/>
                    <a:buSzTx/>
                    <a:buFontTx/>
                    <a:buNone/>
                    <a:tabLst/>
                    <a:defRPr>
                      <a:solidFill>
                        <a:srgbClr val="4C4C4C"/>
                      </a:solidFill>
                    </a:defRPr>
                  </a:pPr>
                  <a:endParaRPr kumimoji="0" sz="4200" b="0" i="0" u="none" strike="noStrike" kern="0" cap="none" spc="0" normalizeH="0" baseline="0" noProof="0">
                    <a:ln>
                      <a:noFill/>
                    </a:ln>
                    <a:solidFill>
                      <a:srgbClr val="4C4C4C"/>
                    </a:solidFill>
                    <a:effectLst/>
                    <a:uLnTx/>
                    <a:uFillTx/>
                    <a:latin typeface="华文中宋" pitchFamily="2" charset="-122"/>
                    <a:ea typeface="华文中宋" pitchFamily="2" charset="-122"/>
                    <a:sym typeface="Helvetica Neue Thin"/>
                  </a:endParaRPr>
                </a:p>
              </p:txBody>
            </p:sp>
            <p:sp>
              <p:nvSpPr>
                <p:cNvPr id="136" name="Shape 4611"/>
                <p:cNvSpPr/>
                <p:nvPr/>
              </p:nvSpPr>
              <p:spPr>
                <a:xfrm>
                  <a:off x="3662540" y="0"/>
                  <a:ext cx="192172" cy="192172"/>
                </a:xfrm>
                <a:prstGeom prst="ellipse">
                  <a:avLst/>
                </a:prstGeom>
                <a:solidFill>
                  <a:srgbClr val="B9B9B9"/>
                </a:solidFill>
                <a:ln w="12700" cap="flat">
                  <a:noFill/>
                  <a:miter lim="400000"/>
                </a:ln>
                <a:effectLst/>
              </p:spPr>
              <p:txBody>
                <a:bodyPr wrap="square" lIns="0" tIns="0" rIns="0" bIns="0" numCol="1" anchor="ctr">
                  <a:noAutofit/>
                </a:bodyPr>
                <a:lstStyle/>
                <a:p>
                  <a:pPr marL="0" marR="0" lvl="0" indent="0" algn="ctr" defTabSz="382718" eaLnBrk="1" fontAlgn="auto" latinLnBrk="0" hangingPunct="0">
                    <a:lnSpc>
                      <a:spcPct val="80000"/>
                    </a:lnSpc>
                    <a:spcBef>
                      <a:spcPts val="4605"/>
                    </a:spcBef>
                    <a:spcAft>
                      <a:spcPts val="0"/>
                    </a:spcAft>
                    <a:buClrTx/>
                    <a:buSzTx/>
                    <a:buFontTx/>
                    <a:buNone/>
                    <a:tabLst/>
                    <a:defRPr>
                      <a:solidFill>
                        <a:srgbClr val="4C4C4C"/>
                      </a:solidFill>
                    </a:defRPr>
                  </a:pPr>
                  <a:endParaRPr kumimoji="0" sz="4200" b="0" i="0" u="none" strike="noStrike" kern="0" cap="none" spc="0" normalizeH="0" baseline="0" noProof="0">
                    <a:ln>
                      <a:noFill/>
                    </a:ln>
                    <a:solidFill>
                      <a:srgbClr val="4C4C4C"/>
                    </a:solidFill>
                    <a:effectLst/>
                    <a:uLnTx/>
                    <a:uFillTx/>
                    <a:latin typeface="华文中宋" pitchFamily="2" charset="-122"/>
                    <a:ea typeface="华文中宋" pitchFamily="2" charset="-122"/>
                    <a:sym typeface="Helvetica Neue Thin"/>
                  </a:endParaRPr>
                </a:p>
              </p:txBody>
            </p:sp>
            <p:sp>
              <p:nvSpPr>
                <p:cNvPr id="137" name="Shape 4612"/>
                <p:cNvSpPr/>
                <p:nvPr/>
              </p:nvSpPr>
              <p:spPr>
                <a:xfrm>
                  <a:off x="0" y="0"/>
                  <a:ext cx="192172" cy="192172"/>
                </a:xfrm>
                <a:prstGeom prst="ellipse">
                  <a:avLst/>
                </a:prstGeom>
                <a:solidFill>
                  <a:srgbClr val="B9B9B9"/>
                </a:solidFill>
                <a:ln w="12700" cap="flat">
                  <a:noFill/>
                  <a:miter lim="400000"/>
                </a:ln>
                <a:effectLst/>
              </p:spPr>
              <p:txBody>
                <a:bodyPr wrap="square" lIns="0" tIns="0" rIns="0" bIns="0" numCol="1" anchor="ctr">
                  <a:noAutofit/>
                </a:bodyPr>
                <a:lstStyle/>
                <a:p>
                  <a:pPr marL="0" marR="0" lvl="0" indent="0" algn="ctr" defTabSz="382718" eaLnBrk="1" fontAlgn="auto" latinLnBrk="0" hangingPunct="0">
                    <a:lnSpc>
                      <a:spcPct val="80000"/>
                    </a:lnSpc>
                    <a:spcBef>
                      <a:spcPts val="4605"/>
                    </a:spcBef>
                    <a:spcAft>
                      <a:spcPts val="0"/>
                    </a:spcAft>
                    <a:buClrTx/>
                    <a:buSzTx/>
                    <a:buFontTx/>
                    <a:buNone/>
                    <a:tabLst/>
                    <a:defRPr>
                      <a:solidFill>
                        <a:srgbClr val="4C4C4C"/>
                      </a:solidFill>
                    </a:defRPr>
                  </a:pPr>
                  <a:endParaRPr kumimoji="0" sz="4200" b="0" i="0" u="none" strike="noStrike" kern="0" cap="none" spc="0" normalizeH="0" baseline="0" noProof="0">
                    <a:ln>
                      <a:noFill/>
                    </a:ln>
                    <a:solidFill>
                      <a:srgbClr val="4C4C4C"/>
                    </a:solidFill>
                    <a:effectLst/>
                    <a:uLnTx/>
                    <a:uFillTx/>
                    <a:latin typeface="华文中宋" pitchFamily="2" charset="-122"/>
                    <a:ea typeface="华文中宋" pitchFamily="2" charset="-122"/>
                    <a:sym typeface="Helvetica Neue Thin"/>
                  </a:endParaRPr>
                </a:p>
              </p:txBody>
            </p:sp>
          </p:grpSp>
        </p:grpSp>
        <p:sp>
          <p:nvSpPr>
            <p:cNvPr id="126" name="Shape 4615"/>
            <p:cNvSpPr/>
            <p:nvPr/>
          </p:nvSpPr>
          <p:spPr>
            <a:xfrm>
              <a:off x="3657600" y="4273690"/>
              <a:ext cx="3149600" cy="1828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pPr lvl="0"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取得劳务报酬所得，稿酬所得、特许权使用费所得中一项或者多项所得，且综合所得年收入额减去专项扣除的余额超过六万元</a:t>
              </a:r>
              <a:endParaRPr kumimoji="0" sz="2000" b="0" i="0" u="none" strike="noStrike" kern="0" cap="none" spc="0" normalizeH="0" baseline="0" noProof="0" dirty="0">
                <a:ln>
                  <a:noFill/>
                </a:ln>
                <a:solidFill>
                  <a:schemeClr val="accent6">
                    <a:lumMod val="50000"/>
                  </a:schemeClr>
                </a:solidFill>
                <a:effectLst/>
                <a:uLnTx/>
                <a:uFillTx/>
                <a:latin typeface="华文中宋" pitchFamily="2" charset="-122"/>
                <a:ea typeface="华文中宋" pitchFamily="2" charset="-122"/>
                <a:sym typeface="Helvetica Neue Light"/>
              </a:endParaRPr>
            </a:p>
          </p:txBody>
        </p:sp>
        <p:sp>
          <p:nvSpPr>
            <p:cNvPr id="127" name="Shape 4616"/>
            <p:cNvSpPr/>
            <p:nvPr/>
          </p:nvSpPr>
          <p:spPr>
            <a:xfrm>
              <a:off x="7315200" y="4273690"/>
              <a:ext cx="3149600" cy="1828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pPr lvl="0"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纳税年度内预缴税额低于应纳税额</a:t>
              </a:r>
              <a:endParaRPr kumimoji="0" sz="2000" b="0" i="0" u="none" strike="noStrike" kern="0" cap="none" spc="0" normalizeH="0" baseline="0" noProof="0" dirty="0">
                <a:ln>
                  <a:noFill/>
                </a:ln>
                <a:solidFill>
                  <a:schemeClr val="accent6">
                    <a:lumMod val="50000"/>
                  </a:schemeClr>
                </a:solidFill>
                <a:effectLst/>
                <a:uLnTx/>
                <a:uFillTx/>
                <a:latin typeface="华文中宋" pitchFamily="2" charset="-122"/>
                <a:ea typeface="华文中宋" pitchFamily="2" charset="-122"/>
                <a:sym typeface="Helvetica Neue Light"/>
              </a:endParaRPr>
            </a:p>
          </p:txBody>
        </p:sp>
        <p:sp>
          <p:nvSpPr>
            <p:cNvPr id="128" name="Shape 4617"/>
            <p:cNvSpPr/>
            <p:nvPr/>
          </p:nvSpPr>
          <p:spPr>
            <a:xfrm>
              <a:off x="0" y="4273690"/>
              <a:ext cx="3149600" cy="1828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pPr lvl="0" fontAlgn="auto" hangingPunct="0">
                <a:spcAft>
                  <a:spcPts val="0"/>
                </a:spcAft>
              </a:pPr>
              <a:r>
                <a:rPr lang="zh-CN" altLang="en-US" kern="0" dirty="0">
                  <a:solidFill>
                    <a:schemeClr val="accent6">
                      <a:lumMod val="50000"/>
                    </a:schemeClr>
                  </a:solidFill>
                  <a:latin typeface="华文中宋" pitchFamily="2" charset="-122"/>
                  <a:ea typeface="华文中宋" pitchFamily="2" charset="-122"/>
                </a:rPr>
                <a:t>在两处或者两处以上取得综合所得，且综合所得年收入额减去专项扣除的余额超过六万元</a:t>
              </a:r>
              <a:endParaRPr kumimoji="0" sz="2000" b="0" i="0" u="none" strike="noStrike" kern="0" cap="none" spc="0" normalizeH="0" baseline="0" noProof="0" dirty="0">
                <a:ln>
                  <a:noFill/>
                </a:ln>
                <a:solidFill>
                  <a:schemeClr val="accent6">
                    <a:lumMod val="50000"/>
                  </a:schemeClr>
                </a:solidFill>
                <a:effectLst/>
                <a:uLnTx/>
                <a:uFillTx/>
                <a:latin typeface="华文中宋" pitchFamily="2" charset="-122"/>
                <a:ea typeface="华文中宋" pitchFamily="2" charset="-122"/>
                <a:sym typeface="Helvetica Neue Light"/>
              </a:endParaRPr>
            </a:p>
          </p:txBody>
        </p:sp>
        <p:sp>
          <p:nvSpPr>
            <p:cNvPr id="129" name="Shape 4618"/>
            <p:cNvSpPr/>
            <p:nvPr/>
          </p:nvSpPr>
          <p:spPr>
            <a:xfrm>
              <a:off x="710346" y="0"/>
              <a:ext cx="9049936" cy="1270000"/>
            </a:xfrm>
            <a:prstGeom prst="rect">
              <a:avLst/>
            </a:prstGeom>
            <a:solidFill>
              <a:srgbClr val="0067AC"/>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5B6062"/>
                  </a:solidFill>
                  <a:latin typeface="+mj-lt"/>
                  <a:ea typeface="+mj-ea"/>
                  <a:cs typeface="+mj-cs"/>
                  <a:sym typeface="Helvetica Neue UltraLight"/>
                </a:defRPr>
              </a:lvl1pPr>
            </a:lstStyle>
            <a:p>
              <a:pPr marL="0" marR="0" lvl="0" indent="0" algn="ctr" defTabSz="382718" eaLnBrk="1" fontAlgn="auto" latinLnBrk="0" hangingPunct="0">
                <a:spcBef>
                  <a:spcPts val="4605"/>
                </a:spcBef>
                <a:spcAft>
                  <a:spcPts val="0"/>
                </a:spcAft>
                <a:buClrTx/>
                <a:buSzTx/>
                <a:buFontTx/>
                <a:buNone/>
                <a:tabLst/>
                <a:defRPr/>
              </a:pPr>
              <a:r>
                <a:rPr lang="zh-CN" altLang="en-US" sz="1800" kern="0" dirty="0">
                  <a:solidFill>
                    <a:srgbClr val="F8F8F8"/>
                  </a:solidFill>
                  <a:latin typeface="华文中宋" pitchFamily="2" charset="-122"/>
                  <a:ea typeface="华文中宋" pitchFamily="2" charset="-122"/>
                </a:rPr>
                <a:t>以下</a:t>
              </a:r>
              <a:r>
                <a:rPr lang="zh-CN" altLang="en-US" sz="1800" kern="0" dirty="0" smtClean="0">
                  <a:solidFill>
                    <a:srgbClr val="F8F8F8"/>
                  </a:solidFill>
                  <a:latin typeface="华文中宋" pitchFamily="2" charset="-122"/>
                  <a:ea typeface="华文中宋" pitchFamily="2" charset="-122"/>
                </a:rPr>
                <a:t>三</a:t>
              </a:r>
              <a:r>
                <a:rPr lang="zh-CN" altLang="en-US" sz="1800" kern="0" dirty="0">
                  <a:solidFill>
                    <a:srgbClr val="F8F8F8"/>
                  </a:solidFill>
                  <a:latin typeface="华文中宋" pitchFamily="2" charset="-122"/>
                  <a:ea typeface="华文中宋" pitchFamily="2" charset="-122"/>
                </a:rPr>
                <a:t>种情形的纳税人，应当在纳税年度终了后的次年</a:t>
              </a:r>
              <a:r>
                <a:rPr lang="en-US" altLang="zh-CN" sz="1800" kern="0" dirty="0">
                  <a:solidFill>
                    <a:srgbClr val="F8F8F8"/>
                  </a:solidFill>
                  <a:latin typeface="华文中宋" pitchFamily="2" charset="-122"/>
                  <a:ea typeface="华文中宋" pitchFamily="2" charset="-122"/>
                </a:rPr>
                <a:t>3</a:t>
              </a:r>
              <a:r>
                <a:rPr lang="zh-CN" altLang="en-US" sz="1800" kern="0" dirty="0">
                  <a:solidFill>
                    <a:srgbClr val="F8F8F8"/>
                  </a:solidFill>
                  <a:latin typeface="华文中宋" pitchFamily="2" charset="-122"/>
                  <a:ea typeface="华文中宋" pitchFamily="2" charset="-122"/>
                </a:rPr>
                <a:t>月</a:t>
              </a:r>
              <a:r>
                <a:rPr lang="en-US" altLang="zh-CN" sz="1800" kern="0" dirty="0">
                  <a:solidFill>
                    <a:srgbClr val="F8F8F8"/>
                  </a:solidFill>
                  <a:latin typeface="华文中宋" pitchFamily="2" charset="-122"/>
                  <a:ea typeface="华文中宋" pitchFamily="2" charset="-122"/>
                </a:rPr>
                <a:t>1</a:t>
              </a:r>
              <a:r>
                <a:rPr lang="zh-CN" altLang="en-US" sz="1800" kern="0" dirty="0">
                  <a:solidFill>
                    <a:srgbClr val="F8F8F8"/>
                  </a:solidFill>
                  <a:latin typeface="华文中宋" pitchFamily="2" charset="-122"/>
                  <a:ea typeface="华文中宋" pitchFamily="2" charset="-122"/>
                </a:rPr>
                <a:t>日至</a:t>
              </a:r>
              <a:r>
                <a:rPr lang="en-US" altLang="zh-CN" sz="1800" kern="0" dirty="0">
                  <a:solidFill>
                    <a:srgbClr val="F8F8F8"/>
                  </a:solidFill>
                  <a:latin typeface="华文中宋" pitchFamily="2" charset="-122"/>
                  <a:ea typeface="华文中宋" pitchFamily="2" charset="-122"/>
                </a:rPr>
                <a:t>6</a:t>
              </a:r>
              <a:r>
                <a:rPr lang="zh-CN" altLang="en-US" sz="1800" kern="0" dirty="0">
                  <a:solidFill>
                    <a:srgbClr val="F8F8F8"/>
                  </a:solidFill>
                  <a:latin typeface="华文中宋" pitchFamily="2" charset="-122"/>
                  <a:ea typeface="华文中宋" pitchFamily="2" charset="-122"/>
                </a:rPr>
                <a:t>月</a:t>
              </a:r>
              <a:r>
                <a:rPr lang="en-US" altLang="zh-CN" sz="1800" kern="0" dirty="0">
                  <a:solidFill>
                    <a:srgbClr val="F8F8F8"/>
                  </a:solidFill>
                  <a:latin typeface="华文中宋" pitchFamily="2" charset="-122"/>
                  <a:ea typeface="华文中宋" pitchFamily="2" charset="-122"/>
                </a:rPr>
                <a:t>30</a:t>
              </a:r>
              <a:r>
                <a:rPr lang="zh-CN" altLang="en-US" sz="1800" kern="0" dirty="0">
                  <a:solidFill>
                    <a:srgbClr val="F8F8F8"/>
                  </a:solidFill>
                  <a:latin typeface="华文中宋" pitchFamily="2" charset="-122"/>
                  <a:ea typeface="华文中宋" pitchFamily="2" charset="-122"/>
                </a:rPr>
                <a:t>日内</a:t>
              </a:r>
              <a:r>
                <a:rPr lang="zh-CN" altLang="en-US" sz="1800" kern="0" dirty="0" smtClean="0">
                  <a:solidFill>
                    <a:srgbClr val="F8F8F8"/>
                  </a:solidFill>
                  <a:latin typeface="华文中宋" pitchFamily="2" charset="-122"/>
                  <a:ea typeface="华文中宋" pitchFamily="2" charset="-122"/>
                </a:rPr>
                <a:t>，依法</a:t>
              </a:r>
              <a:r>
                <a:rPr lang="zh-CN" altLang="en-US" sz="1800" kern="0" dirty="0">
                  <a:solidFill>
                    <a:srgbClr val="F8F8F8"/>
                  </a:solidFill>
                  <a:latin typeface="华文中宋" pitchFamily="2" charset="-122"/>
                  <a:ea typeface="华文中宋" pitchFamily="2" charset="-122"/>
                </a:rPr>
                <a:t>向汇算清缴地税务机关办理综合所得汇算清缴申报。</a:t>
              </a:r>
              <a:endParaRPr kumimoji="0" sz="1800" b="0" i="0" u="none" strike="noStrike" kern="0" cap="none" spc="0" normalizeH="0" baseline="0" noProof="0" dirty="0">
                <a:ln>
                  <a:noFill/>
                </a:ln>
                <a:solidFill>
                  <a:srgbClr val="F8F8F8"/>
                </a:solidFill>
                <a:effectLst/>
                <a:uLnTx/>
                <a:uFillTx/>
                <a:latin typeface="华文中宋" pitchFamily="2" charset="-122"/>
                <a:ea typeface="华文中宋" pitchFamily="2" charset="-122"/>
                <a:sym typeface="Helvetica Neue UltraLight"/>
              </a:endParaRPr>
            </a:p>
          </p:txBody>
        </p:sp>
      </p:grpSp>
    </p:spTree>
    <p:extLst>
      <p:ext uri="{BB962C8B-B14F-4D97-AF65-F5344CB8AC3E}">
        <p14:creationId xmlns:p14="http://schemas.microsoft.com/office/powerpoint/2010/main" xmlns="" val="187027319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2" name="TextBox 23"/>
          <p:cNvSpPr txBox="1">
            <a:spLocks noChangeArrowheads="1"/>
          </p:cNvSpPr>
          <p:nvPr/>
        </p:nvSpPr>
        <p:spPr bwMode="auto">
          <a:xfrm>
            <a:off x="1147764" y="388938"/>
            <a:ext cx="5421653"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smtClean="0">
                <a:latin typeface="微软雅黑" pitchFamily="34" charset="-122"/>
                <a:ea typeface="微软雅黑" pitchFamily="34" charset="-122"/>
              </a:rPr>
              <a:t>4.2</a:t>
            </a:r>
            <a:r>
              <a:rPr lang="zh-CN" altLang="en-US" sz="2000" dirty="0" smtClean="0">
                <a:latin typeface="微软雅黑" pitchFamily="34" charset="-122"/>
                <a:ea typeface="微软雅黑" pitchFamily="34" charset="-122"/>
              </a:rPr>
              <a:t>个人</a:t>
            </a:r>
            <a:r>
              <a:rPr lang="zh-CN" altLang="en-US" sz="2000" dirty="0">
                <a:latin typeface="微软雅黑" pitchFamily="34" charset="-122"/>
                <a:ea typeface="微软雅黑" pitchFamily="34" charset="-122"/>
              </a:rPr>
              <a:t>办理综合所得汇缴清缴申报应做的准备</a:t>
            </a:r>
          </a:p>
        </p:txBody>
      </p:sp>
      <p:sp>
        <p:nvSpPr>
          <p:cNvPr id="10263" name="五边形 24"/>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0264" name="燕尾形 25"/>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
        <p:nvSpPr>
          <p:cNvPr id="25" name="AutoShape 2"/>
          <p:cNvSpPr>
            <a:spLocks noChangeArrowheads="1"/>
          </p:cNvSpPr>
          <p:nvPr/>
        </p:nvSpPr>
        <p:spPr bwMode="auto">
          <a:xfrm>
            <a:off x="3146053" y="1126534"/>
            <a:ext cx="6192688" cy="5300890"/>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nSpc>
                <a:spcPct val="150000"/>
              </a:lnSpc>
            </a:pPr>
            <a:r>
              <a:rPr lang="zh-CN" altLang="en-US" dirty="0" smtClean="0">
                <a:solidFill>
                  <a:srgbClr val="F8F8F8"/>
                </a:solidFill>
                <a:latin typeface="华文中宋" pitchFamily="2" charset="-122"/>
                <a:ea typeface="华文中宋" pitchFamily="2" charset="-122"/>
              </a:rPr>
              <a:t>      自</a:t>
            </a:r>
            <a:r>
              <a:rPr lang="en-US" altLang="zh-CN" dirty="0">
                <a:solidFill>
                  <a:srgbClr val="F8F8F8"/>
                </a:solidFill>
                <a:latin typeface="华文中宋" pitchFamily="2" charset="-122"/>
                <a:ea typeface="华文中宋" pitchFamily="2" charset="-122"/>
              </a:rPr>
              <a:t>2019</a:t>
            </a:r>
            <a:r>
              <a:rPr lang="zh-CN" altLang="en-US" dirty="0">
                <a:solidFill>
                  <a:srgbClr val="F8F8F8"/>
                </a:solidFill>
                <a:latin typeface="华文中宋" pitchFamily="2" charset="-122"/>
                <a:ea typeface="华文中宋" pitchFamily="2" charset="-122"/>
              </a:rPr>
              <a:t>年</a:t>
            </a:r>
            <a:r>
              <a:rPr lang="en-US" altLang="zh-CN" dirty="0">
                <a:solidFill>
                  <a:srgbClr val="F8F8F8"/>
                </a:solidFill>
                <a:latin typeface="华文中宋" pitchFamily="2" charset="-122"/>
                <a:ea typeface="华文中宋" pitchFamily="2" charset="-122"/>
              </a:rPr>
              <a:t>1</a:t>
            </a:r>
            <a:r>
              <a:rPr lang="zh-CN" altLang="en-US" dirty="0">
                <a:solidFill>
                  <a:srgbClr val="F8F8F8"/>
                </a:solidFill>
                <a:latin typeface="华文中宋" pitchFamily="2" charset="-122"/>
                <a:ea typeface="华文中宋" pitchFamily="2" charset="-122"/>
              </a:rPr>
              <a:t>月</a:t>
            </a:r>
            <a:r>
              <a:rPr lang="en-US" altLang="zh-CN" dirty="0">
                <a:solidFill>
                  <a:srgbClr val="F8F8F8"/>
                </a:solidFill>
                <a:latin typeface="华文中宋" pitchFamily="2" charset="-122"/>
                <a:ea typeface="华文中宋" pitchFamily="2" charset="-122"/>
              </a:rPr>
              <a:t>1</a:t>
            </a:r>
            <a:r>
              <a:rPr lang="zh-CN" altLang="en-US" dirty="0">
                <a:solidFill>
                  <a:srgbClr val="F8F8F8"/>
                </a:solidFill>
                <a:latin typeface="华文中宋" pitchFamily="2" charset="-122"/>
                <a:ea typeface="华文中宋" pitchFamily="2" charset="-122"/>
              </a:rPr>
              <a:t>日</a:t>
            </a:r>
            <a:r>
              <a:rPr lang="zh-CN" altLang="en-US" dirty="0" smtClean="0">
                <a:solidFill>
                  <a:srgbClr val="F8F8F8"/>
                </a:solidFill>
                <a:latin typeface="华文中宋" pitchFamily="2" charset="-122"/>
                <a:ea typeface="华文中宋" pitchFamily="2" charset="-122"/>
              </a:rPr>
              <a:t>起：</a:t>
            </a:r>
            <a:endParaRPr lang="en-US" altLang="zh-CN" dirty="0" smtClean="0">
              <a:solidFill>
                <a:srgbClr val="F8F8F8"/>
              </a:solidFill>
              <a:latin typeface="华文中宋" pitchFamily="2" charset="-122"/>
              <a:ea typeface="华文中宋" pitchFamily="2" charset="-122"/>
            </a:endParaRPr>
          </a:p>
          <a:p>
            <a:pPr>
              <a:lnSpc>
                <a:spcPct val="150000"/>
              </a:lnSpc>
            </a:pPr>
            <a:endParaRPr lang="en-US" altLang="zh-CN" dirty="0" smtClean="0">
              <a:solidFill>
                <a:srgbClr val="F8F8F8"/>
              </a:solidFill>
              <a:latin typeface="华文中宋" pitchFamily="2" charset="-122"/>
              <a:ea typeface="华文中宋" pitchFamily="2" charset="-122"/>
            </a:endParaRPr>
          </a:p>
          <a:p>
            <a:pPr>
              <a:lnSpc>
                <a:spcPct val="150000"/>
              </a:lnSpc>
            </a:pPr>
            <a:r>
              <a:rPr lang="en-US" altLang="zh-CN" dirty="0" smtClean="0">
                <a:solidFill>
                  <a:srgbClr val="F8F8F8"/>
                </a:solidFill>
                <a:latin typeface="华文中宋" pitchFamily="2" charset="-122"/>
                <a:ea typeface="华文中宋" pitchFamily="2" charset="-122"/>
              </a:rPr>
              <a:t>      1.</a:t>
            </a:r>
            <a:r>
              <a:rPr lang="zh-CN" altLang="en-US" dirty="0" smtClean="0">
                <a:solidFill>
                  <a:srgbClr val="F8F8F8"/>
                </a:solidFill>
                <a:latin typeface="华文中宋" pitchFamily="2" charset="-122"/>
                <a:ea typeface="华文中宋" pitchFamily="2" charset="-122"/>
              </a:rPr>
              <a:t>纳税人</a:t>
            </a:r>
            <a:r>
              <a:rPr lang="zh-CN" altLang="en-US" dirty="0">
                <a:solidFill>
                  <a:srgbClr val="F8F8F8"/>
                </a:solidFill>
                <a:latin typeface="华文中宋" pitchFamily="2" charset="-122"/>
                <a:ea typeface="华文中宋" pitchFamily="2" charset="-122"/>
              </a:rPr>
              <a:t>需仔细保留扣缴单位向本人提供的个人所得和已扣缴税款等信息</a:t>
            </a:r>
            <a:r>
              <a:rPr lang="zh-CN" altLang="en-US" dirty="0" smtClean="0">
                <a:solidFill>
                  <a:srgbClr val="F8F8F8"/>
                </a:solidFill>
                <a:latin typeface="华文中宋" pitchFamily="2" charset="-122"/>
                <a:ea typeface="华文中宋" pitchFamily="2" charset="-122"/>
              </a:rPr>
              <a:t>；</a:t>
            </a:r>
            <a:endParaRPr lang="en-US" altLang="zh-CN" dirty="0" smtClean="0">
              <a:solidFill>
                <a:srgbClr val="F8F8F8"/>
              </a:solidFill>
              <a:latin typeface="华文中宋" pitchFamily="2" charset="-122"/>
              <a:ea typeface="华文中宋" pitchFamily="2" charset="-122"/>
            </a:endParaRPr>
          </a:p>
          <a:p>
            <a:pPr>
              <a:lnSpc>
                <a:spcPct val="150000"/>
              </a:lnSpc>
            </a:pPr>
            <a:endParaRPr lang="en-US" altLang="zh-CN" dirty="0" smtClean="0">
              <a:solidFill>
                <a:srgbClr val="F8F8F8"/>
              </a:solidFill>
              <a:latin typeface="华文中宋" pitchFamily="2" charset="-122"/>
              <a:ea typeface="华文中宋" pitchFamily="2" charset="-122"/>
            </a:endParaRPr>
          </a:p>
          <a:p>
            <a:pPr>
              <a:lnSpc>
                <a:spcPct val="150000"/>
              </a:lnSpc>
            </a:pPr>
            <a:r>
              <a:rPr lang="en-US" altLang="zh-CN" dirty="0" smtClean="0">
                <a:solidFill>
                  <a:srgbClr val="F8F8F8"/>
                </a:solidFill>
                <a:latin typeface="华文中宋" pitchFamily="2" charset="-122"/>
                <a:ea typeface="华文中宋" pitchFamily="2" charset="-122"/>
              </a:rPr>
              <a:t>      2.</a:t>
            </a:r>
            <a:r>
              <a:rPr lang="zh-CN" altLang="en-US" dirty="0" smtClean="0">
                <a:solidFill>
                  <a:srgbClr val="F8F8F8"/>
                </a:solidFill>
                <a:latin typeface="华文中宋" pitchFamily="2" charset="-122"/>
                <a:ea typeface="华文中宋" pitchFamily="2" charset="-122"/>
              </a:rPr>
              <a:t>纳税人也</a:t>
            </a:r>
            <a:r>
              <a:rPr lang="zh-CN" altLang="en-US" dirty="0">
                <a:solidFill>
                  <a:srgbClr val="F8F8F8"/>
                </a:solidFill>
                <a:latin typeface="华文中宋" pitchFamily="2" charset="-122"/>
                <a:ea typeface="华文中宋" pitchFamily="2" charset="-122"/>
              </a:rPr>
              <a:t>要依据税收征管法的有关规定，仔细保管专项附加扣除相关资料凭证，以便税务机关后续开展事后抽查时使用。</a:t>
            </a:r>
          </a:p>
        </p:txBody>
      </p:sp>
      <p:sp>
        <p:nvSpPr>
          <p:cNvPr id="26" name="AutoShape 22"/>
          <p:cNvSpPr>
            <a:spLocks noChangeArrowheads="1"/>
          </p:cNvSpPr>
          <p:nvPr/>
        </p:nvSpPr>
        <p:spPr bwMode="auto">
          <a:xfrm>
            <a:off x="3324212" y="908720"/>
            <a:ext cx="5749469" cy="501650"/>
          </a:xfrm>
          <a:prstGeom prst="roundRect">
            <a:avLst>
              <a:gd name="adj" fmla="val 0"/>
            </a:avLst>
          </a:prstGeom>
          <a:solidFill>
            <a:schemeClr val="accent6">
              <a:lumMod val="50000"/>
            </a:schemeClr>
          </a:solidFill>
          <a:ln w="3175" cmpd="sng">
            <a:solidFill>
              <a:srgbClr val="D7D7D7"/>
            </a:solidFill>
            <a:round/>
            <a:headEnd/>
            <a:tailEnd/>
          </a:ln>
        </p:spPr>
        <p:txBody>
          <a:bodyPr lIns="91428" tIns="45714" rIns="91428" bIns="45714" anchor="ctr"/>
          <a:lstStyle/>
          <a:p>
            <a:pPr algn="ctr">
              <a:lnSpc>
                <a:spcPct val="120000"/>
              </a:lnSpc>
            </a:pPr>
            <a:r>
              <a:rPr lang="zh-CN" altLang="en-US" b="1" dirty="0" smtClean="0">
                <a:solidFill>
                  <a:srgbClr val="FFFFFF"/>
                </a:solidFill>
                <a:latin typeface="华文中宋" pitchFamily="2" charset="-122"/>
                <a:ea typeface="华文中宋" pitchFamily="2" charset="-122"/>
              </a:rPr>
              <a:t>准备工作</a:t>
            </a:r>
            <a:endParaRPr lang="zh-CN" altLang="en-US" b="1" dirty="0">
              <a:solidFill>
                <a:srgbClr val="FFFFFF"/>
              </a:solidFill>
              <a:latin typeface="华文中宋" pitchFamily="2" charset="-122"/>
              <a:ea typeface="华文中宋" pitchFamily="2" charset="-122"/>
            </a:endParaRPr>
          </a:p>
        </p:txBody>
      </p:sp>
    </p:spTree>
    <p:extLst>
      <p:ext uri="{BB962C8B-B14F-4D97-AF65-F5344CB8AC3E}">
        <p14:creationId xmlns:p14="http://schemas.microsoft.com/office/powerpoint/2010/main" xmlns="" val="11352422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2433638" y="1855788"/>
            <a:ext cx="1133619" cy="1938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2000" b="1" dirty="0">
                <a:solidFill>
                  <a:srgbClr val="0070C0"/>
                </a:solidFill>
                <a:latin typeface="微软雅黑" pitchFamily="34" charset="-122"/>
                <a:ea typeface="微软雅黑" pitchFamily="34" charset="-122"/>
              </a:rPr>
              <a:t>5</a:t>
            </a:r>
            <a:endParaRPr lang="zh-CN" altLang="en-US" sz="12000" b="1" dirty="0">
              <a:solidFill>
                <a:srgbClr val="0070C0"/>
              </a:solidFill>
              <a:latin typeface="微软雅黑" pitchFamily="34" charset="-122"/>
              <a:ea typeface="微软雅黑" pitchFamily="34" charset="-122"/>
            </a:endParaRPr>
          </a:p>
        </p:txBody>
      </p:sp>
      <p:sp>
        <p:nvSpPr>
          <p:cNvPr id="14339" name="TextBox 5"/>
          <p:cNvSpPr txBox="1">
            <a:spLocks noChangeArrowheads="1"/>
          </p:cNvSpPr>
          <p:nvPr/>
        </p:nvSpPr>
        <p:spPr bwMode="auto">
          <a:xfrm>
            <a:off x="1768475" y="2846388"/>
            <a:ext cx="846682" cy="5539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rgbClr val="0070C0"/>
                </a:solidFill>
              </a:rPr>
              <a:t>part</a:t>
            </a:r>
            <a:endParaRPr lang="zh-CN" altLang="en-US" sz="3000">
              <a:solidFill>
                <a:srgbClr val="0070C0"/>
              </a:solidFill>
            </a:endParaRPr>
          </a:p>
        </p:txBody>
      </p:sp>
      <p:sp>
        <p:nvSpPr>
          <p:cNvPr id="14341" name="TextBox 6"/>
          <p:cNvSpPr txBox="1">
            <a:spLocks noChangeArrowheads="1"/>
          </p:cNvSpPr>
          <p:nvPr/>
        </p:nvSpPr>
        <p:spPr bwMode="auto">
          <a:xfrm>
            <a:off x="3436698" y="2465388"/>
            <a:ext cx="7918267" cy="769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kern="0" dirty="0" smtClean="0">
                <a:solidFill>
                  <a:srgbClr val="2B2E30"/>
                </a:solidFill>
                <a:latin typeface="Arial"/>
                <a:ea typeface="微软雅黑"/>
                <a:cs typeface="+mj-cs"/>
              </a:rPr>
              <a:t>税务机关的服务</a:t>
            </a:r>
            <a:endParaRPr lang="zh-CN" altLang="en-US" sz="2600" b="1" dirty="0">
              <a:solidFill>
                <a:srgbClr val="2B2E30"/>
              </a:solidFill>
              <a:latin typeface="微软雅黑" pitchFamily="34" charset="-122"/>
              <a:ea typeface="微软雅黑" pitchFamily="34" charset="-122"/>
            </a:endParaRPr>
          </a:p>
        </p:txBody>
      </p:sp>
      <p:cxnSp>
        <p:nvCxnSpPr>
          <p:cNvPr id="14344" name="直接连接符 10"/>
          <p:cNvCxnSpPr>
            <a:cxnSpLocks noChangeShapeType="1"/>
          </p:cNvCxnSpPr>
          <p:nvPr/>
        </p:nvCxnSpPr>
        <p:spPr bwMode="auto">
          <a:xfrm flipH="1">
            <a:off x="3576639"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4345" name="Freeform 10"/>
          <p:cNvSpPr>
            <a:spLocks/>
          </p:cNvSpPr>
          <p:nvPr/>
        </p:nvSpPr>
        <p:spPr bwMode="auto">
          <a:xfrm>
            <a:off x="1150939" y="2205039"/>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lIns="91428" tIns="45714" rIns="91428" bIns="45714"/>
          <a:lstStyle/>
          <a:p>
            <a:endParaRPr lang="zh-CN" altLang="en-US"/>
          </a:p>
        </p:txBody>
      </p:sp>
    </p:spTree>
    <p:extLst>
      <p:ext uri="{BB962C8B-B14F-4D97-AF65-F5344CB8AC3E}">
        <p14:creationId xmlns:p14="http://schemas.microsoft.com/office/powerpoint/2010/main" xmlns="" val="42105775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2433638" y="1855789"/>
            <a:ext cx="1133619" cy="1938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dirty="0">
                <a:solidFill>
                  <a:srgbClr val="0070C0"/>
                </a:solidFill>
                <a:latin typeface="微软雅黑" pitchFamily="34" charset="-122"/>
                <a:ea typeface="微软雅黑" pitchFamily="34" charset="-122"/>
              </a:rPr>
              <a:t>1</a:t>
            </a:r>
            <a:endParaRPr lang="zh-CN" altLang="en-US" sz="12000" b="1" dirty="0">
              <a:solidFill>
                <a:srgbClr val="0070C0"/>
              </a:solidFill>
              <a:latin typeface="微软雅黑" pitchFamily="34" charset="-122"/>
              <a:ea typeface="微软雅黑" pitchFamily="34" charset="-122"/>
            </a:endParaRPr>
          </a:p>
        </p:txBody>
      </p:sp>
      <p:sp>
        <p:nvSpPr>
          <p:cNvPr id="8195" name="TextBox 5"/>
          <p:cNvSpPr txBox="1">
            <a:spLocks noChangeArrowheads="1"/>
          </p:cNvSpPr>
          <p:nvPr/>
        </p:nvSpPr>
        <p:spPr bwMode="auto">
          <a:xfrm>
            <a:off x="1768475" y="2846388"/>
            <a:ext cx="846682" cy="5539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dirty="0">
                <a:solidFill>
                  <a:srgbClr val="0070C0"/>
                </a:solidFill>
              </a:rPr>
              <a:t>part</a:t>
            </a:r>
            <a:endParaRPr lang="zh-CN" altLang="en-US" sz="3000" dirty="0">
              <a:solidFill>
                <a:srgbClr val="0070C0"/>
              </a:solidFill>
            </a:endParaRPr>
          </a:p>
        </p:txBody>
      </p:sp>
      <p:sp>
        <p:nvSpPr>
          <p:cNvPr id="8197" name="TextBox 6"/>
          <p:cNvSpPr txBox="1">
            <a:spLocks noChangeArrowheads="1"/>
          </p:cNvSpPr>
          <p:nvPr/>
        </p:nvSpPr>
        <p:spPr bwMode="auto">
          <a:xfrm>
            <a:off x="3579583" y="2564904"/>
            <a:ext cx="6119198" cy="769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dirty="0">
                <a:solidFill>
                  <a:schemeClr val="tx2"/>
                </a:solidFill>
                <a:latin typeface="+mn-ea"/>
                <a:ea typeface="+mn-ea"/>
              </a:rPr>
              <a:t>自然人纳税人识别号</a:t>
            </a:r>
          </a:p>
        </p:txBody>
      </p:sp>
      <p:cxnSp>
        <p:nvCxnSpPr>
          <p:cNvPr id="8200" name="直接连接符 10"/>
          <p:cNvCxnSpPr>
            <a:cxnSpLocks noChangeShapeType="1"/>
          </p:cNvCxnSpPr>
          <p:nvPr/>
        </p:nvCxnSpPr>
        <p:spPr bwMode="auto">
          <a:xfrm flipH="1">
            <a:off x="3576639"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8201" name="Freeform 10"/>
          <p:cNvSpPr>
            <a:spLocks/>
          </p:cNvSpPr>
          <p:nvPr/>
        </p:nvSpPr>
        <p:spPr bwMode="auto">
          <a:xfrm>
            <a:off x="1150939" y="2205039"/>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lIns="91428" tIns="45714" rIns="91428" bIns="45714"/>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5" name="TextBox 18"/>
          <p:cNvSpPr txBox="1">
            <a:spLocks noChangeArrowheads="1"/>
          </p:cNvSpPr>
          <p:nvPr/>
        </p:nvSpPr>
        <p:spPr bwMode="auto">
          <a:xfrm>
            <a:off x="1147763" y="388938"/>
            <a:ext cx="2343887"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smtClean="0">
                <a:latin typeface="微软雅黑" pitchFamily="34" charset="-122"/>
                <a:ea typeface="微软雅黑" pitchFamily="34" charset="-122"/>
              </a:rPr>
              <a:t>5.1</a:t>
            </a:r>
            <a:r>
              <a:rPr lang="zh-CN" altLang="en-US" sz="2000" dirty="0" smtClean="0">
                <a:latin typeface="微软雅黑" pitchFamily="34" charset="-122"/>
                <a:ea typeface="微软雅黑" pitchFamily="34" charset="-122"/>
              </a:rPr>
              <a:t>税务机关的服务</a:t>
            </a:r>
            <a:endParaRPr lang="zh-CN" altLang="en-US" sz="2000" dirty="0">
              <a:latin typeface="微软雅黑" pitchFamily="34" charset="-122"/>
              <a:ea typeface="微软雅黑" pitchFamily="34" charset="-122"/>
            </a:endParaRP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latin typeface="华文中宋" pitchFamily="2" charset="-122"/>
              <a:ea typeface="华文中宋" pitchFamily="2" charset="-122"/>
            </a:endParaRPr>
          </a:p>
        </p:txBody>
      </p:sp>
      <p:sp>
        <p:nvSpPr>
          <p:cNvPr id="15377" name="燕尾形 23"/>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latin typeface="华文中宋" pitchFamily="2" charset="-122"/>
              <a:ea typeface="华文中宋" pitchFamily="2" charset="-122"/>
            </a:endParaRPr>
          </a:p>
        </p:txBody>
      </p:sp>
      <p:sp>
        <p:nvSpPr>
          <p:cNvPr id="76" name="Shape 3921"/>
          <p:cNvSpPr/>
          <p:nvPr/>
        </p:nvSpPr>
        <p:spPr>
          <a:xfrm>
            <a:off x="4045277" y="2778724"/>
            <a:ext cx="2212186" cy="22118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alpha val="75000"/>
            </a:srgbClr>
          </a:solidFill>
          <a:ln w="12700" cap="flat">
            <a:noFill/>
            <a:miter lim="400000"/>
          </a:ln>
          <a:effectLst/>
        </p:spPr>
        <p:txBody>
          <a:bodyPr wrap="square" lIns="0" tIns="0" rIns="0" bIns="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600" b="0" i="0" u="none" strike="noStrike" kern="0" cap="none" spc="0" normalizeH="0" baseline="0" noProof="0">
              <a:ln>
                <a:noFill/>
              </a:ln>
              <a:solidFill>
                <a:srgbClr val="FFFFFF"/>
              </a:solidFill>
              <a:effectLst/>
              <a:uLnTx/>
              <a:uFillTx/>
              <a:latin typeface="华文中宋" pitchFamily="2" charset="-122"/>
              <a:ea typeface="华文中宋" pitchFamily="2" charset="-122"/>
              <a:cs typeface="+mn-ea"/>
              <a:sym typeface="+mn-lt"/>
            </a:endParaRPr>
          </a:p>
        </p:txBody>
      </p:sp>
      <p:sp>
        <p:nvSpPr>
          <p:cNvPr id="77" name="Shape 3922"/>
          <p:cNvSpPr/>
          <p:nvPr/>
        </p:nvSpPr>
        <p:spPr>
          <a:xfrm>
            <a:off x="5897443" y="2778724"/>
            <a:ext cx="2212187" cy="22118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3CC5A">
              <a:alpha val="75000"/>
            </a:srgbClr>
          </a:solidFill>
          <a:ln w="12700" cap="flat">
            <a:noFill/>
            <a:miter lim="400000"/>
          </a:ln>
          <a:effectLst/>
        </p:spPr>
        <p:txBody>
          <a:bodyPr wrap="square" lIns="0" tIns="0" rIns="0" bIns="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600" b="0" i="0" u="none" strike="noStrike" kern="0" cap="none" spc="0" normalizeH="0" baseline="0" noProof="0">
              <a:ln>
                <a:noFill/>
              </a:ln>
              <a:solidFill>
                <a:srgbClr val="FFFFFF"/>
              </a:solidFill>
              <a:effectLst/>
              <a:uLnTx/>
              <a:uFillTx/>
              <a:latin typeface="华文中宋" pitchFamily="2" charset="-122"/>
              <a:ea typeface="华文中宋" pitchFamily="2" charset="-122"/>
              <a:cs typeface="+mn-ea"/>
              <a:sym typeface="+mn-lt"/>
            </a:endParaRPr>
          </a:p>
        </p:txBody>
      </p:sp>
      <p:sp>
        <p:nvSpPr>
          <p:cNvPr id="84" name="Shape 3958"/>
          <p:cNvSpPr/>
          <p:nvPr/>
        </p:nvSpPr>
        <p:spPr>
          <a:xfrm>
            <a:off x="2884866" y="1893644"/>
            <a:ext cx="1847045" cy="13262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0214" y="9302"/>
                  <a:pt x="13014" y="2102"/>
                  <a:pt x="0" y="0"/>
                </a:cubicBezTo>
              </a:path>
            </a:pathLst>
          </a:custGeom>
          <a:ln w="6350">
            <a:solidFill>
              <a:srgbClr val="53585F"/>
            </a:solidFill>
            <a:miter lim="400000"/>
            <a:headEnd type="oval"/>
            <a:tailEnd type="triangle"/>
          </a:ln>
        </p:spPr>
        <p:txBody>
          <a:bodyPr lIns="91422" tIns="45711" rIns="91422" bIns="45711"/>
          <a:lstStyle/>
          <a:p>
            <a:pPr fontAlgn="auto">
              <a:spcBef>
                <a:spcPts val="0"/>
              </a:spcBef>
              <a:spcAft>
                <a:spcPts val="0"/>
              </a:spcAft>
              <a:buFontTx/>
              <a:buNone/>
            </a:pPr>
            <a:endParaRPr sz="900" dirty="0">
              <a:solidFill>
                <a:srgbClr val="445469"/>
              </a:solidFill>
              <a:latin typeface="华文中宋" pitchFamily="2" charset="-122"/>
              <a:ea typeface="华文中宋" pitchFamily="2" charset="-122"/>
              <a:cs typeface="+mn-ea"/>
              <a:sym typeface="+mn-lt"/>
            </a:endParaRPr>
          </a:p>
        </p:txBody>
      </p:sp>
      <p:sp>
        <p:nvSpPr>
          <p:cNvPr id="85" name="Shape 3959"/>
          <p:cNvSpPr/>
          <p:nvPr/>
        </p:nvSpPr>
        <p:spPr>
          <a:xfrm>
            <a:off x="2935672" y="4717282"/>
            <a:ext cx="1796239" cy="1049858"/>
          </a:xfrm>
          <a:custGeom>
            <a:avLst/>
            <a:gdLst/>
            <a:ahLst/>
            <a:cxnLst>
              <a:cxn ang="0">
                <a:pos x="wd2" y="hd2"/>
              </a:cxn>
              <a:cxn ang="5400000">
                <a:pos x="wd2" y="hd2"/>
              </a:cxn>
              <a:cxn ang="10800000">
                <a:pos x="wd2" y="hd2"/>
              </a:cxn>
              <a:cxn ang="16200000">
                <a:pos x="wd2" y="hd2"/>
              </a:cxn>
            </a:cxnLst>
            <a:rect l="0" t="0" r="r" b="b"/>
            <a:pathLst>
              <a:path w="21600" h="18160" extrusionOk="0">
                <a:moveTo>
                  <a:pt x="21600" y="0"/>
                </a:moveTo>
                <a:cubicBezTo>
                  <a:pt x="15161" y="16259"/>
                  <a:pt x="7961" y="21600"/>
                  <a:pt x="0" y="16023"/>
                </a:cubicBezTo>
              </a:path>
            </a:pathLst>
          </a:custGeom>
          <a:ln w="6350">
            <a:solidFill>
              <a:srgbClr val="53585F"/>
            </a:solidFill>
            <a:miter lim="400000"/>
            <a:headEnd type="oval"/>
            <a:tailEnd type="triangle"/>
          </a:ln>
        </p:spPr>
        <p:txBody>
          <a:bodyPr lIns="91422" tIns="45711" rIns="91422" bIns="45711"/>
          <a:lstStyle/>
          <a:p>
            <a:pPr fontAlgn="auto">
              <a:spcBef>
                <a:spcPts val="0"/>
              </a:spcBef>
              <a:spcAft>
                <a:spcPts val="0"/>
              </a:spcAft>
              <a:buFontTx/>
              <a:buNone/>
            </a:pPr>
            <a:endParaRPr sz="900" dirty="0">
              <a:solidFill>
                <a:srgbClr val="445469"/>
              </a:solidFill>
              <a:latin typeface="华文中宋" pitchFamily="2" charset="-122"/>
              <a:ea typeface="华文中宋" pitchFamily="2" charset="-122"/>
              <a:cs typeface="+mn-ea"/>
              <a:sym typeface="+mn-lt"/>
            </a:endParaRPr>
          </a:p>
        </p:txBody>
      </p:sp>
      <p:sp>
        <p:nvSpPr>
          <p:cNvPr id="86" name="Shape 3960"/>
          <p:cNvSpPr/>
          <p:nvPr/>
        </p:nvSpPr>
        <p:spPr>
          <a:xfrm>
            <a:off x="2834058" y="3697041"/>
            <a:ext cx="1481610" cy="2963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85" y="8290"/>
                  <a:pt x="11985" y="1090"/>
                  <a:pt x="0" y="0"/>
                </a:cubicBezTo>
              </a:path>
            </a:pathLst>
          </a:custGeom>
          <a:ln w="6350">
            <a:solidFill>
              <a:srgbClr val="53585F"/>
            </a:solidFill>
            <a:miter lim="400000"/>
            <a:headEnd type="oval"/>
            <a:tailEnd type="triangle"/>
          </a:ln>
        </p:spPr>
        <p:txBody>
          <a:bodyPr lIns="91422" tIns="45711" rIns="91422" bIns="45711"/>
          <a:lstStyle/>
          <a:p>
            <a:pPr fontAlgn="auto">
              <a:spcBef>
                <a:spcPts val="0"/>
              </a:spcBef>
              <a:spcAft>
                <a:spcPts val="0"/>
              </a:spcAft>
              <a:buFontTx/>
              <a:buNone/>
            </a:pPr>
            <a:endParaRPr sz="900" dirty="0">
              <a:solidFill>
                <a:srgbClr val="445469"/>
              </a:solidFill>
              <a:latin typeface="华文中宋" pitchFamily="2" charset="-122"/>
              <a:ea typeface="华文中宋" pitchFamily="2" charset="-122"/>
              <a:cs typeface="+mn-ea"/>
              <a:sym typeface="+mn-lt"/>
            </a:endParaRPr>
          </a:p>
        </p:txBody>
      </p:sp>
      <p:sp>
        <p:nvSpPr>
          <p:cNvPr id="87" name="Shape 3961"/>
          <p:cNvSpPr/>
          <p:nvPr/>
        </p:nvSpPr>
        <p:spPr>
          <a:xfrm>
            <a:off x="7464857" y="1893644"/>
            <a:ext cx="2113780" cy="13262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6350">
            <a:solidFill>
              <a:srgbClr val="53585F"/>
            </a:solidFill>
            <a:miter lim="400000"/>
            <a:headEnd type="oval"/>
            <a:tailEnd type="triangle"/>
          </a:ln>
        </p:spPr>
        <p:txBody>
          <a:bodyPr lIns="91422" tIns="45711" rIns="91422" bIns="45711"/>
          <a:lstStyle/>
          <a:p>
            <a:pPr fontAlgn="auto">
              <a:spcBef>
                <a:spcPts val="0"/>
              </a:spcBef>
              <a:spcAft>
                <a:spcPts val="0"/>
              </a:spcAft>
              <a:buFontTx/>
              <a:buNone/>
            </a:pPr>
            <a:endParaRPr sz="900" dirty="0">
              <a:solidFill>
                <a:srgbClr val="445469"/>
              </a:solidFill>
              <a:latin typeface="华文中宋" pitchFamily="2" charset="-122"/>
              <a:ea typeface="华文中宋" pitchFamily="2" charset="-122"/>
              <a:cs typeface="+mn-ea"/>
              <a:sym typeface="+mn-lt"/>
            </a:endParaRPr>
          </a:p>
        </p:txBody>
      </p:sp>
      <p:sp>
        <p:nvSpPr>
          <p:cNvPr id="88" name="Shape 3962"/>
          <p:cNvSpPr/>
          <p:nvPr/>
        </p:nvSpPr>
        <p:spPr>
          <a:xfrm>
            <a:off x="7455654" y="4717282"/>
            <a:ext cx="2059473" cy="1049858"/>
          </a:xfrm>
          <a:custGeom>
            <a:avLst/>
            <a:gdLst/>
            <a:ahLst/>
            <a:cxnLst>
              <a:cxn ang="0">
                <a:pos x="wd2" y="hd2"/>
              </a:cxn>
              <a:cxn ang="5400000">
                <a:pos x="wd2" y="hd2"/>
              </a:cxn>
              <a:cxn ang="10800000">
                <a:pos x="wd2" y="hd2"/>
              </a:cxn>
              <a:cxn ang="16200000">
                <a:pos x="wd2" y="hd2"/>
              </a:cxn>
            </a:cxnLst>
            <a:rect l="0" t="0" r="r" b="b"/>
            <a:pathLst>
              <a:path w="21600" h="18160" extrusionOk="0">
                <a:moveTo>
                  <a:pt x="0" y="0"/>
                </a:moveTo>
                <a:cubicBezTo>
                  <a:pt x="6439" y="16259"/>
                  <a:pt x="13639" y="21600"/>
                  <a:pt x="21600" y="16023"/>
                </a:cubicBezTo>
              </a:path>
            </a:pathLst>
          </a:custGeom>
          <a:ln w="6350">
            <a:solidFill>
              <a:srgbClr val="53585F"/>
            </a:solidFill>
            <a:miter lim="400000"/>
            <a:headEnd type="oval"/>
            <a:tailEnd type="triangle"/>
          </a:ln>
        </p:spPr>
        <p:txBody>
          <a:bodyPr lIns="91422" tIns="45711" rIns="91422" bIns="45711"/>
          <a:lstStyle/>
          <a:p>
            <a:pPr fontAlgn="auto">
              <a:spcBef>
                <a:spcPts val="0"/>
              </a:spcBef>
              <a:spcAft>
                <a:spcPts val="0"/>
              </a:spcAft>
              <a:buFontTx/>
              <a:buNone/>
            </a:pPr>
            <a:endParaRPr sz="900" dirty="0">
              <a:solidFill>
                <a:srgbClr val="445469"/>
              </a:solidFill>
              <a:latin typeface="华文中宋" pitchFamily="2" charset="-122"/>
              <a:ea typeface="华文中宋" pitchFamily="2" charset="-122"/>
              <a:cs typeface="+mn-ea"/>
              <a:sym typeface="+mn-lt"/>
            </a:endParaRPr>
          </a:p>
        </p:txBody>
      </p:sp>
      <p:sp>
        <p:nvSpPr>
          <p:cNvPr id="89" name="Shape 3963"/>
          <p:cNvSpPr/>
          <p:nvPr/>
        </p:nvSpPr>
        <p:spPr>
          <a:xfrm>
            <a:off x="7856083" y="3697041"/>
            <a:ext cx="1595537" cy="2963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415" y="8290"/>
                  <a:pt x="9615" y="1090"/>
                  <a:pt x="21600" y="0"/>
                </a:cubicBezTo>
              </a:path>
            </a:pathLst>
          </a:custGeom>
          <a:ln w="6350">
            <a:solidFill>
              <a:srgbClr val="53585F"/>
            </a:solidFill>
            <a:miter lim="400000"/>
            <a:headEnd type="oval"/>
            <a:tailEnd type="triangle"/>
          </a:ln>
        </p:spPr>
        <p:txBody>
          <a:bodyPr lIns="91422" tIns="45711" rIns="91422" bIns="45711"/>
          <a:lstStyle/>
          <a:p>
            <a:pPr fontAlgn="auto">
              <a:spcBef>
                <a:spcPts val="0"/>
              </a:spcBef>
              <a:spcAft>
                <a:spcPts val="0"/>
              </a:spcAft>
              <a:buFontTx/>
              <a:buNone/>
            </a:pPr>
            <a:endParaRPr sz="900" dirty="0">
              <a:solidFill>
                <a:srgbClr val="445469"/>
              </a:solidFill>
              <a:latin typeface="华文中宋" pitchFamily="2" charset="-122"/>
              <a:ea typeface="华文中宋" pitchFamily="2" charset="-122"/>
              <a:cs typeface="+mn-ea"/>
              <a:sym typeface="+mn-lt"/>
            </a:endParaRPr>
          </a:p>
        </p:txBody>
      </p:sp>
      <p:grpSp>
        <p:nvGrpSpPr>
          <p:cNvPr id="90" name="Group 239"/>
          <p:cNvGrpSpPr/>
          <p:nvPr/>
        </p:nvGrpSpPr>
        <p:grpSpPr>
          <a:xfrm>
            <a:off x="1575345" y="1549241"/>
            <a:ext cx="1714724" cy="1663735"/>
            <a:chOff x="1000362" y="871756"/>
            <a:chExt cx="1285875" cy="1247799"/>
          </a:xfrm>
        </p:grpSpPr>
        <p:sp>
          <p:nvSpPr>
            <p:cNvPr id="91" name="Teardrop 240"/>
            <p:cNvSpPr/>
            <p:nvPr/>
          </p:nvSpPr>
          <p:spPr bwMode="auto">
            <a:xfrm rot="8100000">
              <a:off x="1430575" y="871756"/>
              <a:ext cx="417512" cy="417512"/>
            </a:xfrm>
            <a:prstGeom prst="teardrop">
              <a:avLst/>
            </a:prstGeom>
            <a:solidFill>
              <a:srgbClr val="44C69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92" name="Content Placeholder 2"/>
            <p:cNvSpPr txBox="1">
              <a:spLocks/>
            </p:cNvSpPr>
            <p:nvPr/>
          </p:nvSpPr>
          <p:spPr bwMode="auto">
            <a:xfrm>
              <a:off x="1000362" y="1357530"/>
              <a:ext cx="1285875" cy="762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ct val="20000"/>
                </a:spcBef>
                <a:spcAft>
                  <a:spcPts val="0"/>
                </a:spcAft>
                <a:buClrTx/>
                <a:buSzTx/>
                <a:buFont typeface="Arial" charset="0"/>
                <a:buNone/>
                <a:tabLst/>
                <a:defRPr/>
              </a:pPr>
              <a:r>
                <a:rPr kumimoji="0" lang="zh-CN" altLang="en-US" sz="2400" b="0" i="0" u="none" strike="noStrike" kern="0" cap="none" spc="0" normalizeH="0" baseline="0" noProof="0" dirty="0" smtClean="0">
                  <a:ln>
                    <a:noFill/>
                  </a:ln>
                  <a:solidFill>
                    <a:srgbClr val="0070C0"/>
                  </a:solidFill>
                  <a:effectLst/>
                  <a:uLnTx/>
                  <a:uFillTx/>
                  <a:latin typeface="华文中宋" pitchFamily="2" charset="-122"/>
                  <a:ea typeface="华文中宋" pitchFamily="2" charset="-122"/>
                  <a:cs typeface="+mn-ea"/>
                  <a:sym typeface="+mn-lt"/>
                </a:rPr>
                <a:t>互联网</a:t>
              </a:r>
              <a:r>
                <a:rPr kumimoji="0" lang="en-US" sz="2400" b="0" i="0" u="none" strike="noStrike" kern="0" cap="none" spc="0" normalizeH="0" baseline="0" noProof="0" dirty="0" smtClean="0">
                  <a:ln>
                    <a:noFill/>
                  </a:ln>
                  <a:solidFill>
                    <a:srgbClr val="0070C0"/>
                  </a:solidFill>
                  <a:effectLst/>
                  <a:uLnTx/>
                  <a:uFillTx/>
                  <a:latin typeface="华文中宋" pitchFamily="2" charset="-122"/>
                  <a:ea typeface="华文中宋" pitchFamily="2" charset="-122"/>
                  <a:cs typeface="+mn-ea"/>
                  <a:sym typeface="+mn-lt"/>
                </a:rPr>
                <a:t>.</a:t>
              </a:r>
              <a:endParaRPr kumimoji="0" lang="en-US" sz="2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grpSp>
          <p:nvGrpSpPr>
            <p:cNvPr id="93" name="Group 4699"/>
            <p:cNvGrpSpPr>
              <a:grpSpLocks/>
            </p:cNvGrpSpPr>
            <p:nvPr/>
          </p:nvGrpSpPr>
          <p:grpSpPr bwMode="auto">
            <a:xfrm>
              <a:off x="1520226" y="1020230"/>
              <a:ext cx="241710" cy="167336"/>
              <a:chOff x="3908425" y="4124324"/>
              <a:chExt cx="546100" cy="319088"/>
            </a:xfrm>
            <a:solidFill>
              <a:sysClr val="window" lastClr="FFFFFF"/>
            </a:solidFill>
          </p:grpSpPr>
          <p:sp>
            <p:nvSpPr>
              <p:cNvPr id="94" name="Freeform 413"/>
              <p:cNvSpPr>
                <a:spLocks noChangeArrowheads="1"/>
              </p:cNvSpPr>
              <p:nvPr/>
            </p:nvSpPr>
            <p:spPr bwMode="auto">
              <a:xfrm>
                <a:off x="4019550" y="4262437"/>
                <a:ext cx="36513" cy="174625"/>
              </a:xfrm>
              <a:custGeom>
                <a:avLst/>
                <a:gdLst>
                  <a:gd name="T0" fmla="*/ 83 w 101"/>
                  <a:gd name="T1" fmla="*/ 8 h 485"/>
                  <a:gd name="T2" fmla="*/ 33 w 101"/>
                  <a:gd name="T3" fmla="*/ 8 h 485"/>
                  <a:gd name="T4" fmla="*/ 16 w 101"/>
                  <a:gd name="T5" fmla="*/ 8 h 485"/>
                  <a:gd name="T6" fmla="*/ 0 w 101"/>
                  <a:gd name="T7" fmla="*/ 33 h 485"/>
                  <a:gd name="T8" fmla="*/ 50 w 101"/>
                  <a:gd name="T9" fmla="*/ 476 h 485"/>
                  <a:gd name="T10" fmla="*/ 67 w 101"/>
                  <a:gd name="T11" fmla="*/ 484 h 485"/>
                  <a:gd name="T12" fmla="*/ 75 w 101"/>
                  <a:gd name="T13" fmla="*/ 476 h 485"/>
                  <a:gd name="T14" fmla="*/ 100 w 101"/>
                  <a:gd name="T15" fmla="*/ 33 h 485"/>
                  <a:gd name="T16" fmla="*/ 83 w 101"/>
                  <a:gd name="T17" fmla="*/ 8 h 485"/>
                  <a:gd name="T18" fmla="*/ 83 w 101"/>
                  <a:gd name="T19" fmla="*/ 8 h 485"/>
                  <a:gd name="T20" fmla="*/ 83 w 101"/>
                  <a:gd name="T21" fmla="*/ 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485">
                    <a:moveTo>
                      <a:pt x="83" y="8"/>
                    </a:moveTo>
                    <a:cubicBezTo>
                      <a:pt x="33" y="8"/>
                      <a:pt x="33" y="8"/>
                      <a:pt x="33" y="8"/>
                    </a:cubicBezTo>
                    <a:cubicBezTo>
                      <a:pt x="25" y="0"/>
                      <a:pt x="16" y="8"/>
                      <a:pt x="16" y="8"/>
                    </a:cubicBezTo>
                    <a:cubicBezTo>
                      <a:pt x="8" y="16"/>
                      <a:pt x="0" y="25"/>
                      <a:pt x="0" y="33"/>
                    </a:cubicBezTo>
                    <a:cubicBezTo>
                      <a:pt x="50" y="476"/>
                      <a:pt x="50" y="476"/>
                      <a:pt x="50" y="476"/>
                    </a:cubicBezTo>
                    <a:cubicBezTo>
                      <a:pt x="50" y="476"/>
                      <a:pt x="58" y="484"/>
                      <a:pt x="67" y="484"/>
                    </a:cubicBezTo>
                    <a:cubicBezTo>
                      <a:pt x="75" y="484"/>
                      <a:pt x="75" y="476"/>
                      <a:pt x="75" y="476"/>
                    </a:cubicBezTo>
                    <a:cubicBezTo>
                      <a:pt x="100" y="33"/>
                      <a:pt x="100" y="33"/>
                      <a:pt x="100" y="33"/>
                    </a:cubicBezTo>
                    <a:cubicBezTo>
                      <a:pt x="100" y="25"/>
                      <a:pt x="92" y="16"/>
                      <a:pt x="83" y="8"/>
                    </a:cubicBezTo>
                    <a:close/>
                    <a:moveTo>
                      <a:pt x="83" y="8"/>
                    </a:moveTo>
                    <a:lnTo>
                      <a:pt x="83" y="8"/>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95" name="Freeform 414"/>
              <p:cNvSpPr>
                <a:spLocks noChangeArrowheads="1"/>
              </p:cNvSpPr>
              <p:nvPr/>
            </p:nvSpPr>
            <p:spPr bwMode="auto">
              <a:xfrm>
                <a:off x="4059238" y="4271962"/>
                <a:ext cx="166687" cy="171450"/>
              </a:xfrm>
              <a:custGeom>
                <a:avLst/>
                <a:gdLst>
                  <a:gd name="T0" fmla="*/ 452 w 461"/>
                  <a:gd name="T1" fmla="*/ 67 h 477"/>
                  <a:gd name="T2" fmla="*/ 51 w 461"/>
                  <a:gd name="T3" fmla="*/ 0 h 477"/>
                  <a:gd name="T4" fmla="*/ 42 w 461"/>
                  <a:gd name="T5" fmla="*/ 8 h 477"/>
                  <a:gd name="T6" fmla="*/ 42 w 461"/>
                  <a:gd name="T7" fmla="*/ 16 h 477"/>
                  <a:gd name="T8" fmla="*/ 0 w 461"/>
                  <a:gd name="T9" fmla="*/ 459 h 477"/>
                  <a:gd name="T10" fmla="*/ 9 w 461"/>
                  <a:gd name="T11" fmla="*/ 468 h 477"/>
                  <a:gd name="T12" fmla="*/ 17 w 461"/>
                  <a:gd name="T13" fmla="*/ 476 h 477"/>
                  <a:gd name="T14" fmla="*/ 17 w 461"/>
                  <a:gd name="T15" fmla="*/ 468 h 477"/>
                  <a:gd name="T16" fmla="*/ 452 w 461"/>
                  <a:gd name="T17" fmla="*/ 83 h 477"/>
                  <a:gd name="T18" fmla="*/ 460 w 461"/>
                  <a:gd name="T19" fmla="*/ 75 h 477"/>
                  <a:gd name="T20" fmla="*/ 452 w 461"/>
                  <a:gd name="T21" fmla="*/ 67 h 477"/>
                  <a:gd name="T22" fmla="*/ 452 w 461"/>
                  <a:gd name="T23" fmla="*/ 67 h 477"/>
                  <a:gd name="T24" fmla="*/ 452 w 461"/>
                  <a:gd name="T25" fmla="*/ 6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477">
                    <a:moveTo>
                      <a:pt x="452" y="67"/>
                    </a:moveTo>
                    <a:cubicBezTo>
                      <a:pt x="51" y="0"/>
                      <a:pt x="51" y="0"/>
                      <a:pt x="51" y="0"/>
                    </a:cubicBezTo>
                    <a:lnTo>
                      <a:pt x="42" y="8"/>
                    </a:lnTo>
                    <a:lnTo>
                      <a:pt x="42" y="16"/>
                    </a:lnTo>
                    <a:cubicBezTo>
                      <a:pt x="0" y="459"/>
                      <a:pt x="0" y="459"/>
                      <a:pt x="0" y="459"/>
                    </a:cubicBezTo>
                    <a:cubicBezTo>
                      <a:pt x="0" y="468"/>
                      <a:pt x="0" y="468"/>
                      <a:pt x="9" y="468"/>
                    </a:cubicBezTo>
                    <a:cubicBezTo>
                      <a:pt x="9" y="476"/>
                      <a:pt x="9" y="476"/>
                      <a:pt x="17" y="476"/>
                    </a:cubicBezTo>
                    <a:lnTo>
                      <a:pt x="17" y="468"/>
                    </a:lnTo>
                    <a:cubicBezTo>
                      <a:pt x="452" y="83"/>
                      <a:pt x="452" y="83"/>
                      <a:pt x="452" y="83"/>
                    </a:cubicBezTo>
                    <a:cubicBezTo>
                      <a:pt x="460" y="83"/>
                      <a:pt x="460" y="75"/>
                      <a:pt x="460" y="75"/>
                    </a:cubicBezTo>
                    <a:cubicBezTo>
                      <a:pt x="460" y="67"/>
                      <a:pt x="452" y="67"/>
                      <a:pt x="452" y="67"/>
                    </a:cubicBezTo>
                    <a:close/>
                    <a:moveTo>
                      <a:pt x="452" y="67"/>
                    </a:moveTo>
                    <a:lnTo>
                      <a:pt x="452" y="67"/>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96" name="Freeform 415"/>
              <p:cNvSpPr>
                <a:spLocks noChangeArrowheads="1"/>
              </p:cNvSpPr>
              <p:nvPr/>
            </p:nvSpPr>
            <p:spPr bwMode="auto">
              <a:xfrm>
                <a:off x="3908425" y="4124324"/>
                <a:ext cx="546100" cy="177800"/>
              </a:xfrm>
              <a:custGeom>
                <a:avLst/>
                <a:gdLst>
                  <a:gd name="T0" fmla="*/ 1514 w 1515"/>
                  <a:gd name="T1" fmla="*/ 0 h 494"/>
                  <a:gd name="T2" fmla="*/ 1497 w 1515"/>
                  <a:gd name="T3" fmla="*/ 0 h 494"/>
                  <a:gd name="T4" fmla="*/ 17 w 1515"/>
                  <a:gd name="T5" fmla="*/ 276 h 494"/>
                  <a:gd name="T6" fmla="*/ 0 w 1515"/>
                  <a:gd name="T7" fmla="*/ 293 h 494"/>
                  <a:gd name="T8" fmla="*/ 17 w 1515"/>
                  <a:gd name="T9" fmla="*/ 301 h 494"/>
                  <a:gd name="T10" fmla="*/ 335 w 1515"/>
                  <a:gd name="T11" fmla="*/ 359 h 494"/>
                  <a:gd name="T12" fmla="*/ 377 w 1515"/>
                  <a:gd name="T13" fmla="*/ 351 h 494"/>
                  <a:gd name="T14" fmla="*/ 1171 w 1515"/>
                  <a:gd name="T15" fmla="*/ 117 h 494"/>
                  <a:gd name="T16" fmla="*/ 502 w 1515"/>
                  <a:gd name="T17" fmla="*/ 368 h 494"/>
                  <a:gd name="T18" fmla="*/ 494 w 1515"/>
                  <a:gd name="T19" fmla="*/ 376 h 494"/>
                  <a:gd name="T20" fmla="*/ 502 w 1515"/>
                  <a:gd name="T21" fmla="*/ 385 h 494"/>
                  <a:gd name="T22" fmla="*/ 1154 w 1515"/>
                  <a:gd name="T23" fmla="*/ 493 h 494"/>
                  <a:gd name="T24" fmla="*/ 1204 w 1515"/>
                  <a:gd name="T25" fmla="*/ 468 h 494"/>
                  <a:gd name="T26" fmla="*/ 1514 w 1515"/>
                  <a:gd name="T27" fmla="*/ 17 h 494"/>
                  <a:gd name="T28" fmla="*/ 1514 w 1515"/>
                  <a:gd name="T29" fmla="*/ 0 h 494"/>
                  <a:gd name="T30" fmla="*/ 1514 w 1515"/>
                  <a:gd name="T31" fmla="*/ 0 h 494"/>
                  <a:gd name="T32" fmla="*/ 1514 w 151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5" h="494">
                    <a:moveTo>
                      <a:pt x="1514" y="0"/>
                    </a:moveTo>
                    <a:cubicBezTo>
                      <a:pt x="1505" y="0"/>
                      <a:pt x="1497" y="0"/>
                      <a:pt x="1497" y="0"/>
                    </a:cubicBezTo>
                    <a:cubicBezTo>
                      <a:pt x="17" y="276"/>
                      <a:pt x="17" y="276"/>
                      <a:pt x="17" y="276"/>
                    </a:cubicBezTo>
                    <a:cubicBezTo>
                      <a:pt x="9" y="276"/>
                      <a:pt x="0" y="284"/>
                      <a:pt x="0" y="293"/>
                    </a:cubicBezTo>
                    <a:cubicBezTo>
                      <a:pt x="0" y="293"/>
                      <a:pt x="9" y="301"/>
                      <a:pt x="17" y="301"/>
                    </a:cubicBezTo>
                    <a:cubicBezTo>
                      <a:pt x="335" y="359"/>
                      <a:pt x="335" y="359"/>
                      <a:pt x="335" y="359"/>
                    </a:cubicBezTo>
                    <a:cubicBezTo>
                      <a:pt x="343" y="359"/>
                      <a:pt x="360" y="359"/>
                      <a:pt x="377" y="351"/>
                    </a:cubicBezTo>
                    <a:cubicBezTo>
                      <a:pt x="1171" y="117"/>
                      <a:pt x="1171" y="117"/>
                      <a:pt x="1171" y="117"/>
                    </a:cubicBezTo>
                    <a:cubicBezTo>
                      <a:pt x="502" y="368"/>
                      <a:pt x="502" y="368"/>
                      <a:pt x="502" y="368"/>
                    </a:cubicBezTo>
                    <a:cubicBezTo>
                      <a:pt x="502" y="368"/>
                      <a:pt x="494" y="368"/>
                      <a:pt x="494" y="376"/>
                    </a:cubicBezTo>
                    <a:cubicBezTo>
                      <a:pt x="494" y="385"/>
                      <a:pt x="502" y="385"/>
                      <a:pt x="502" y="385"/>
                    </a:cubicBezTo>
                    <a:cubicBezTo>
                      <a:pt x="1154" y="493"/>
                      <a:pt x="1154" y="493"/>
                      <a:pt x="1154" y="493"/>
                    </a:cubicBezTo>
                    <a:cubicBezTo>
                      <a:pt x="1171" y="493"/>
                      <a:pt x="1188" y="485"/>
                      <a:pt x="1204" y="468"/>
                    </a:cubicBezTo>
                    <a:cubicBezTo>
                      <a:pt x="1514" y="17"/>
                      <a:pt x="1514" y="17"/>
                      <a:pt x="1514" y="17"/>
                    </a:cubicBezTo>
                    <a:cubicBezTo>
                      <a:pt x="1514" y="8"/>
                      <a:pt x="1514" y="8"/>
                      <a:pt x="1514" y="0"/>
                    </a:cubicBezTo>
                    <a:close/>
                    <a:moveTo>
                      <a:pt x="1514" y="0"/>
                    </a:moveTo>
                    <a:lnTo>
                      <a:pt x="1514" y="0"/>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grpSp>
      </p:grpSp>
      <p:grpSp>
        <p:nvGrpSpPr>
          <p:cNvPr id="97" name="Group 246"/>
          <p:cNvGrpSpPr/>
          <p:nvPr/>
        </p:nvGrpSpPr>
        <p:grpSpPr>
          <a:xfrm>
            <a:off x="9122717" y="1549241"/>
            <a:ext cx="1714724" cy="1663735"/>
            <a:chOff x="9278455" y="1168739"/>
            <a:chExt cx="1714500" cy="1663735"/>
          </a:xfrm>
        </p:grpSpPr>
        <p:sp>
          <p:nvSpPr>
            <p:cNvPr id="98" name="Teardrop 247"/>
            <p:cNvSpPr/>
            <p:nvPr/>
          </p:nvSpPr>
          <p:spPr bwMode="auto">
            <a:xfrm rot="8100000">
              <a:off x="9852069" y="1168739"/>
              <a:ext cx="556683" cy="556683"/>
            </a:xfrm>
            <a:prstGeom prst="teardrop">
              <a:avLst/>
            </a:prstGeom>
            <a:solidFill>
              <a:srgbClr val="93CC5A"/>
            </a:solidFill>
            <a:ln w="12700" cap="flat" cmpd="sng" algn="ctr">
              <a:noFill/>
              <a:prstDash val="solid"/>
              <a:miter lim="800000"/>
            </a:ln>
            <a:effectLst/>
          </p:spPr>
          <p:txBody>
            <a:bodyPr lIns="60959" tIns="30479" rIns="60959" bIns="3047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99" name="Content Placeholder 2"/>
            <p:cNvSpPr txBox="1">
              <a:spLocks/>
            </p:cNvSpPr>
            <p:nvPr/>
          </p:nvSpPr>
          <p:spPr bwMode="auto">
            <a:xfrm>
              <a:off x="9278455" y="1816439"/>
              <a:ext cx="1714500" cy="10160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0959" tIns="30479" rIns="60959" bIns="30479"/>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ct val="20000"/>
                </a:spcBef>
                <a:spcAft>
                  <a:spcPts val="0"/>
                </a:spcAft>
                <a:buClrTx/>
                <a:buSzTx/>
                <a:buFont typeface="Arial" charset="0"/>
                <a:buNone/>
                <a:tabLst/>
                <a:defRPr/>
              </a:pPr>
              <a:r>
                <a:rPr kumimoji="0" lang="zh-CN" altLang="en-US" sz="2400" b="0" i="0" u="none" strike="noStrike" kern="0" cap="none" spc="0" normalizeH="0" baseline="0" noProof="0" dirty="0" smtClean="0">
                  <a:ln>
                    <a:noFill/>
                  </a:ln>
                  <a:solidFill>
                    <a:srgbClr val="0070C0"/>
                  </a:solidFill>
                  <a:effectLst/>
                  <a:uLnTx/>
                  <a:uFillTx/>
                  <a:latin typeface="华文中宋" pitchFamily="2" charset="-122"/>
                  <a:ea typeface="华文中宋" pitchFamily="2" charset="-122"/>
                  <a:cs typeface="+mn-ea"/>
                  <a:sym typeface="+mn-lt"/>
                </a:rPr>
                <a:t>客户端</a:t>
              </a:r>
              <a:endParaRPr kumimoji="0" lang="en-US" sz="2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00" name="Freeform 429"/>
            <p:cNvSpPr>
              <a:spLocks noChangeArrowheads="1"/>
            </p:cNvSpPr>
            <p:nvPr/>
          </p:nvSpPr>
          <p:spPr bwMode="auto">
            <a:xfrm>
              <a:off x="10000271" y="1293967"/>
              <a:ext cx="302205" cy="300039"/>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ysClr val="window" lastClr="FFFFFF"/>
            </a:solidFill>
            <a:ln>
              <a:noFill/>
            </a:ln>
            <a:effectLst/>
            <a:extLst/>
          </p:spPr>
          <p:txBody>
            <a:bodyPr wrap="none" lIns="60959" tIns="30479" rIns="60959" bIns="3047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grpSp>
      <p:grpSp>
        <p:nvGrpSpPr>
          <p:cNvPr id="101" name="Group 250"/>
          <p:cNvGrpSpPr/>
          <p:nvPr/>
        </p:nvGrpSpPr>
        <p:grpSpPr>
          <a:xfrm>
            <a:off x="1647353" y="5365665"/>
            <a:ext cx="1714724" cy="1663735"/>
            <a:chOff x="1327471" y="4835465"/>
            <a:chExt cx="1714500" cy="1663735"/>
          </a:xfrm>
        </p:grpSpPr>
        <p:sp>
          <p:nvSpPr>
            <p:cNvPr id="102" name="Teardrop 251"/>
            <p:cNvSpPr/>
            <p:nvPr/>
          </p:nvSpPr>
          <p:spPr bwMode="auto">
            <a:xfrm rot="8100000">
              <a:off x="1901085" y="4835465"/>
              <a:ext cx="556683" cy="556683"/>
            </a:xfrm>
            <a:prstGeom prst="teardrop">
              <a:avLst/>
            </a:prstGeom>
            <a:solidFill>
              <a:srgbClr val="525964"/>
            </a:solidFill>
            <a:ln w="12700" cap="flat" cmpd="sng" algn="ctr">
              <a:noFill/>
              <a:prstDash val="solid"/>
              <a:miter lim="800000"/>
            </a:ln>
            <a:effectLst/>
          </p:spPr>
          <p:txBody>
            <a:bodyPr lIns="60959" tIns="30479" rIns="60959" bIns="3047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03" name="Content Placeholder 2"/>
            <p:cNvSpPr txBox="1">
              <a:spLocks/>
            </p:cNvSpPr>
            <p:nvPr/>
          </p:nvSpPr>
          <p:spPr bwMode="auto">
            <a:xfrm>
              <a:off x="1327471" y="5483165"/>
              <a:ext cx="1714500" cy="10160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0959" tIns="30479" rIns="60959" bIns="30479"/>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ct val="20000"/>
                </a:spcBef>
                <a:spcAft>
                  <a:spcPts val="0"/>
                </a:spcAft>
                <a:buClrTx/>
                <a:buSzTx/>
                <a:buFont typeface="Arial" charset="0"/>
                <a:buNone/>
                <a:tabLst/>
                <a:defRPr/>
              </a:pPr>
              <a:r>
                <a:rPr kumimoji="0" lang="zh-CN" altLang="en-US" sz="2400" b="0" i="0" u="none" strike="noStrike" kern="0" cap="none" spc="0" normalizeH="0" baseline="0" noProof="0" dirty="0" smtClean="0">
                  <a:ln>
                    <a:noFill/>
                  </a:ln>
                  <a:solidFill>
                    <a:srgbClr val="0070C0"/>
                  </a:solidFill>
                  <a:effectLst/>
                  <a:uLnTx/>
                  <a:uFillTx/>
                  <a:latin typeface="华文中宋" pitchFamily="2" charset="-122"/>
                  <a:ea typeface="华文中宋" pitchFamily="2" charset="-122"/>
                  <a:cs typeface="+mn-ea"/>
                  <a:sym typeface="+mn-lt"/>
                </a:rPr>
                <a:t>云计算</a:t>
              </a:r>
              <a:endParaRPr kumimoji="0" lang="en-US" sz="2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grpSp>
          <p:nvGrpSpPr>
            <p:cNvPr id="104" name="Group 253"/>
            <p:cNvGrpSpPr/>
            <p:nvPr/>
          </p:nvGrpSpPr>
          <p:grpSpPr>
            <a:xfrm>
              <a:off x="2037765" y="4951388"/>
              <a:ext cx="294784" cy="429075"/>
              <a:chOff x="1533086" y="3713538"/>
              <a:chExt cx="221088" cy="321806"/>
            </a:xfrm>
          </p:grpSpPr>
          <p:sp>
            <p:nvSpPr>
              <p:cNvPr id="105" name="Freeform 166"/>
              <p:cNvSpPr>
                <a:spLocks noChangeArrowheads="1"/>
              </p:cNvSpPr>
              <p:nvPr/>
            </p:nvSpPr>
            <p:spPr bwMode="auto">
              <a:xfrm>
                <a:off x="1533086" y="3713538"/>
                <a:ext cx="221088" cy="321806"/>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06" name="Freeform 167"/>
              <p:cNvSpPr>
                <a:spLocks noChangeArrowheads="1"/>
              </p:cNvSpPr>
              <p:nvPr/>
            </p:nvSpPr>
            <p:spPr bwMode="auto">
              <a:xfrm>
                <a:off x="1622749" y="3794604"/>
                <a:ext cx="40533" cy="40532"/>
              </a:xfrm>
              <a:custGeom>
                <a:avLst/>
                <a:gdLst>
                  <a:gd name="T0" fmla="*/ 146 w 147"/>
                  <a:gd name="T1" fmla="*/ 73 h 147"/>
                  <a:gd name="T2" fmla="*/ 73 w 147"/>
                  <a:gd name="T3" fmla="*/ 146 h 147"/>
                  <a:gd name="T4" fmla="*/ 0 w 147"/>
                  <a:gd name="T5" fmla="*/ 73 h 147"/>
                  <a:gd name="T6" fmla="*/ 73 w 147"/>
                  <a:gd name="T7" fmla="*/ 0 h 147"/>
                  <a:gd name="T8" fmla="*/ 146 w 147"/>
                  <a:gd name="T9" fmla="*/ 73 h 147"/>
                  <a:gd name="T10" fmla="*/ 146 w 147"/>
                  <a:gd name="T11" fmla="*/ 73 h 147"/>
                  <a:gd name="T12" fmla="*/ 146 w 147"/>
                  <a:gd name="T13" fmla="*/ 73 h 147"/>
                </a:gdLst>
                <a:ahLst/>
                <a:cxnLst>
                  <a:cxn ang="0">
                    <a:pos x="T0" y="T1"/>
                  </a:cxn>
                  <a:cxn ang="0">
                    <a:pos x="T2" y="T3"/>
                  </a:cxn>
                  <a:cxn ang="0">
                    <a:pos x="T4" y="T5"/>
                  </a:cxn>
                  <a:cxn ang="0">
                    <a:pos x="T6" y="T7"/>
                  </a:cxn>
                  <a:cxn ang="0">
                    <a:pos x="T8" y="T9"/>
                  </a:cxn>
                  <a:cxn ang="0">
                    <a:pos x="T10" y="T11"/>
                  </a:cxn>
                  <a:cxn ang="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grpSp>
      </p:grpSp>
      <p:grpSp>
        <p:nvGrpSpPr>
          <p:cNvPr id="107" name="Group 256"/>
          <p:cNvGrpSpPr/>
          <p:nvPr/>
        </p:nvGrpSpPr>
        <p:grpSpPr>
          <a:xfrm>
            <a:off x="1575345" y="3421449"/>
            <a:ext cx="1714724" cy="1663735"/>
            <a:chOff x="1327471" y="2964435"/>
            <a:chExt cx="1714500" cy="1663735"/>
          </a:xfrm>
        </p:grpSpPr>
        <p:sp>
          <p:nvSpPr>
            <p:cNvPr id="108" name="Teardrop 257"/>
            <p:cNvSpPr/>
            <p:nvPr/>
          </p:nvSpPr>
          <p:spPr bwMode="auto">
            <a:xfrm rot="8100000">
              <a:off x="1901085" y="2964435"/>
              <a:ext cx="556683" cy="556683"/>
            </a:xfrm>
            <a:prstGeom prst="teardrop">
              <a:avLst/>
            </a:prstGeom>
            <a:solidFill>
              <a:srgbClr val="EDBD3C"/>
            </a:solidFill>
            <a:ln w="12700" cap="flat" cmpd="sng" algn="ctr">
              <a:noFill/>
              <a:prstDash val="solid"/>
              <a:miter lim="800000"/>
            </a:ln>
            <a:effectLst/>
          </p:spPr>
          <p:txBody>
            <a:bodyPr lIns="60959" tIns="30479" rIns="60959" bIns="3047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09" name="Content Placeholder 2"/>
            <p:cNvSpPr txBox="1">
              <a:spLocks/>
            </p:cNvSpPr>
            <p:nvPr/>
          </p:nvSpPr>
          <p:spPr bwMode="auto">
            <a:xfrm>
              <a:off x="1327471" y="3612135"/>
              <a:ext cx="1714500" cy="10160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0959" tIns="30479" rIns="60959" bIns="30479"/>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ct val="20000"/>
                </a:spcBef>
                <a:spcAft>
                  <a:spcPts val="0"/>
                </a:spcAft>
                <a:buClrTx/>
                <a:buSzTx/>
                <a:buFont typeface="Arial" charset="0"/>
                <a:buNone/>
                <a:tabLst/>
                <a:defRPr/>
              </a:pPr>
              <a:r>
                <a:rPr kumimoji="0" lang="zh-CN" altLang="en-US" sz="2400" b="0" i="0" u="none" strike="noStrike" kern="0" cap="none" spc="0" normalizeH="0" baseline="0" noProof="0" dirty="0" smtClean="0">
                  <a:ln>
                    <a:noFill/>
                  </a:ln>
                  <a:solidFill>
                    <a:srgbClr val="0070C0"/>
                  </a:solidFill>
                  <a:effectLst/>
                  <a:uLnTx/>
                  <a:uFillTx/>
                  <a:latin typeface="华文中宋" pitchFamily="2" charset="-122"/>
                  <a:ea typeface="华文中宋" pitchFamily="2" charset="-122"/>
                  <a:cs typeface="+mn-ea"/>
                  <a:sym typeface="+mn-lt"/>
                </a:rPr>
                <a:t>大数据</a:t>
              </a:r>
              <a:endParaRPr kumimoji="0" lang="en-US" sz="2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grpSp>
          <p:nvGrpSpPr>
            <p:cNvPr id="110" name="Group 259"/>
            <p:cNvGrpSpPr/>
            <p:nvPr/>
          </p:nvGrpSpPr>
          <p:grpSpPr>
            <a:xfrm>
              <a:off x="2033519" y="3086714"/>
              <a:ext cx="296967" cy="352647"/>
              <a:chOff x="2060819" y="1388284"/>
              <a:chExt cx="271040" cy="321860"/>
            </a:xfrm>
            <a:solidFill>
              <a:sysClr val="window" lastClr="FFFFFF"/>
            </a:solidFill>
          </p:grpSpPr>
          <p:sp>
            <p:nvSpPr>
              <p:cNvPr id="111"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12"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13"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14"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grpSp>
      </p:grpSp>
      <p:grpSp>
        <p:nvGrpSpPr>
          <p:cNvPr id="115" name="Group 264"/>
          <p:cNvGrpSpPr/>
          <p:nvPr/>
        </p:nvGrpSpPr>
        <p:grpSpPr>
          <a:xfrm>
            <a:off x="8978701" y="3349446"/>
            <a:ext cx="1714724" cy="1663730"/>
            <a:chOff x="9278455" y="2970827"/>
            <a:chExt cx="1714500" cy="1663730"/>
          </a:xfrm>
        </p:grpSpPr>
        <p:sp>
          <p:nvSpPr>
            <p:cNvPr id="116" name="Teardrop 265"/>
            <p:cNvSpPr/>
            <p:nvPr/>
          </p:nvSpPr>
          <p:spPr bwMode="auto">
            <a:xfrm rot="8100000">
              <a:off x="9852069" y="2970827"/>
              <a:ext cx="556683" cy="556683"/>
            </a:xfrm>
            <a:prstGeom prst="teardrop">
              <a:avLst/>
            </a:prstGeom>
            <a:solidFill>
              <a:srgbClr val="E43D53"/>
            </a:solidFill>
            <a:ln w="12700" cap="flat" cmpd="sng" algn="ctr">
              <a:noFill/>
              <a:prstDash val="solid"/>
              <a:miter lim="800000"/>
            </a:ln>
            <a:effectLst/>
          </p:spPr>
          <p:txBody>
            <a:bodyPr lIns="60959" tIns="30479" rIns="60959" bIns="3047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17" name="Content Placeholder 2"/>
            <p:cNvSpPr txBox="1">
              <a:spLocks/>
            </p:cNvSpPr>
            <p:nvPr/>
          </p:nvSpPr>
          <p:spPr bwMode="auto">
            <a:xfrm>
              <a:off x="9278455" y="3618522"/>
              <a:ext cx="1714500" cy="10160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0959" tIns="30479" rIns="60959" bIns="30479"/>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ct val="20000"/>
                </a:spcBef>
                <a:spcAft>
                  <a:spcPts val="0"/>
                </a:spcAft>
                <a:buClrTx/>
                <a:buSzTx/>
                <a:buFont typeface="Arial" charset="0"/>
                <a:buNone/>
                <a:tabLst/>
                <a:defRPr/>
              </a:pPr>
              <a:r>
                <a:rPr kumimoji="0" lang="zh-CN" altLang="en-US" sz="2400" b="0" i="0" u="none" strike="noStrike" kern="0" cap="none" spc="0" normalizeH="0" baseline="0" noProof="0" dirty="0" smtClean="0">
                  <a:ln>
                    <a:noFill/>
                  </a:ln>
                  <a:solidFill>
                    <a:srgbClr val="0070C0"/>
                  </a:solidFill>
                  <a:effectLst/>
                  <a:uLnTx/>
                  <a:uFillTx/>
                  <a:latin typeface="华文中宋" pitchFamily="2" charset="-122"/>
                  <a:ea typeface="华文中宋" pitchFamily="2" charset="-122"/>
                  <a:cs typeface="+mn-ea"/>
                  <a:sym typeface="+mn-lt"/>
                </a:rPr>
                <a:t>网页端</a:t>
              </a:r>
              <a:endParaRPr kumimoji="0" lang="en-US" sz="2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18" name="Freeform 298"/>
            <p:cNvSpPr>
              <a:spLocks noChangeArrowheads="1"/>
            </p:cNvSpPr>
            <p:nvPr/>
          </p:nvSpPr>
          <p:spPr bwMode="auto">
            <a:xfrm>
              <a:off x="9955994" y="3082627"/>
              <a:ext cx="346012" cy="346012"/>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ysClr val="window" lastClr="FFFFFF"/>
            </a:solidFill>
            <a:ln>
              <a:noFill/>
            </a:ln>
            <a:effectLst/>
            <a:extLst/>
          </p:spPr>
          <p:txBody>
            <a:bodyPr wrap="none" lIns="60959" tIns="30479" rIns="60959" bIns="3047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grpSp>
      <p:grpSp>
        <p:nvGrpSpPr>
          <p:cNvPr id="119" name="Group 268"/>
          <p:cNvGrpSpPr/>
          <p:nvPr/>
        </p:nvGrpSpPr>
        <p:grpSpPr>
          <a:xfrm>
            <a:off x="9050709" y="5293657"/>
            <a:ext cx="1714724" cy="1663735"/>
            <a:chOff x="9278455" y="4841857"/>
            <a:chExt cx="1714500" cy="1663735"/>
          </a:xfrm>
        </p:grpSpPr>
        <p:sp>
          <p:nvSpPr>
            <p:cNvPr id="120" name="Teardrop 269"/>
            <p:cNvSpPr/>
            <p:nvPr/>
          </p:nvSpPr>
          <p:spPr bwMode="auto">
            <a:xfrm rot="8100000">
              <a:off x="9852069" y="4841857"/>
              <a:ext cx="556683" cy="556683"/>
            </a:xfrm>
            <a:prstGeom prst="teardrop">
              <a:avLst/>
            </a:prstGeom>
            <a:solidFill>
              <a:srgbClr val="445469"/>
            </a:solidFill>
            <a:ln w="12700" cap="flat" cmpd="sng" algn="ctr">
              <a:noFill/>
              <a:prstDash val="solid"/>
              <a:miter lim="800000"/>
            </a:ln>
            <a:effectLst/>
          </p:spPr>
          <p:txBody>
            <a:bodyPr lIns="60959" tIns="30479" rIns="60959" bIns="3047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21" name="Content Placeholder 2"/>
            <p:cNvSpPr txBox="1">
              <a:spLocks/>
            </p:cNvSpPr>
            <p:nvPr/>
          </p:nvSpPr>
          <p:spPr bwMode="auto">
            <a:xfrm>
              <a:off x="9278455" y="5489557"/>
              <a:ext cx="1714500" cy="10160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0959" tIns="30479" rIns="60959" bIns="30479"/>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ct val="20000"/>
                </a:spcBef>
                <a:spcAft>
                  <a:spcPts val="0"/>
                </a:spcAft>
                <a:buClrTx/>
                <a:buSzTx/>
                <a:buFont typeface="Arial" charset="0"/>
                <a:buNone/>
                <a:tabLst/>
                <a:defRPr/>
              </a:pPr>
              <a:r>
                <a:rPr kumimoji="0" lang="zh-CN" altLang="en-US" sz="2400" b="0" i="0" u="none" strike="noStrike" kern="0" cap="none" spc="0" normalizeH="0" baseline="0" noProof="0" dirty="0" smtClean="0">
                  <a:ln>
                    <a:noFill/>
                  </a:ln>
                  <a:solidFill>
                    <a:srgbClr val="0070C0"/>
                  </a:solidFill>
                  <a:effectLst/>
                  <a:uLnTx/>
                  <a:uFillTx/>
                  <a:latin typeface="华文中宋" pitchFamily="2" charset="-122"/>
                  <a:ea typeface="华文中宋" pitchFamily="2" charset="-122"/>
                  <a:cs typeface="+mn-ea"/>
                  <a:sym typeface="+mn-lt"/>
                </a:rPr>
                <a:t>手机端</a:t>
              </a:r>
              <a:endParaRPr kumimoji="0" lang="en-US" sz="2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sp>
          <p:nvSpPr>
            <p:cNvPr id="122" name="Freeform 576"/>
            <p:cNvSpPr>
              <a:spLocks noChangeArrowheads="1"/>
            </p:cNvSpPr>
            <p:nvPr/>
          </p:nvSpPr>
          <p:spPr bwMode="auto">
            <a:xfrm>
              <a:off x="9974502" y="4969156"/>
              <a:ext cx="321257" cy="321257"/>
            </a:xfrm>
            <a:custGeom>
              <a:avLst/>
              <a:gdLst>
                <a:gd name="T0" fmla="*/ 1664 w 1690"/>
                <a:gd name="T1" fmla="*/ 1037 h 1690"/>
                <a:gd name="T2" fmla="*/ 1689 w 1690"/>
                <a:gd name="T3" fmla="*/ 1037 h 1690"/>
                <a:gd name="T4" fmla="*/ 1689 w 1690"/>
                <a:gd name="T5" fmla="*/ 669 h 1690"/>
                <a:gd name="T6" fmla="*/ 1446 w 1690"/>
                <a:gd name="T7" fmla="*/ 669 h 1690"/>
                <a:gd name="T8" fmla="*/ 1396 w 1690"/>
                <a:gd name="T9" fmla="*/ 543 h 1690"/>
                <a:gd name="T10" fmla="*/ 1547 w 1690"/>
                <a:gd name="T11" fmla="*/ 393 h 1690"/>
                <a:gd name="T12" fmla="*/ 1572 w 1690"/>
                <a:gd name="T13" fmla="*/ 376 h 1690"/>
                <a:gd name="T14" fmla="*/ 1547 w 1690"/>
                <a:gd name="T15" fmla="*/ 359 h 1690"/>
                <a:gd name="T16" fmla="*/ 1329 w 1690"/>
                <a:gd name="T17" fmla="*/ 134 h 1690"/>
                <a:gd name="T18" fmla="*/ 1312 w 1690"/>
                <a:gd name="T19" fmla="*/ 117 h 1690"/>
                <a:gd name="T20" fmla="*/ 1288 w 1690"/>
                <a:gd name="T21" fmla="*/ 134 h 1690"/>
                <a:gd name="T22" fmla="*/ 1137 w 1690"/>
                <a:gd name="T23" fmla="*/ 284 h 1690"/>
                <a:gd name="T24" fmla="*/ 1020 w 1690"/>
                <a:gd name="T25" fmla="*/ 234 h 1690"/>
                <a:gd name="T26" fmla="*/ 1020 w 1690"/>
                <a:gd name="T27" fmla="*/ 0 h 1690"/>
                <a:gd name="T28" fmla="*/ 660 w 1690"/>
                <a:gd name="T29" fmla="*/ 0 h 1690"/>
                <a:gd name="T30" fmla="*/ 660 w 1690"/>
                <a:gd name="T31" fmla="*/ 234 h 1690"/>
                <a:gd name="T32" fmla="*/ 552 w 1690"/>
                <a:gd name="T33" fmla="*/ 284 h 1690"/>
                <a:gd name="T34" fmla="*/ 401 w 1690"/>
                <a:gd name="T35" fmla="*/ 134 h 1690"/>
                <a:gd name="T36" fmla="*/ 385 w 1690"/>
                <a:gd name="T37" fmla="*/ 117 h 1690"/>
                <a:gd name="T38" fmla="*/ 125 w 1690"/>
                <a:gd name="T39" fmla="*/ 376 h 1690"/>
                <a:gd name="T40" fmla="*/ 142 w 1690"/>
                <a:gd name="T41" fmla="*/ 393 h 1690"/>
                <a:gd name="T42" fmla="*/ 284 w 1690"/>
                <a:gd name="T43" fmla="*/ 535 h 1690"/>
                <a:gd name="T44" fmla="*/ 234 w 1690"/>
                <a:gd name="T45" fmla="*/ 660 h 1690"/>
                <a:gd name="T46" fmla="*/ 0 w 1690"/>
                <a:gd name="T47" fmla="*/ 660 h 1690"/>
                <a:gd name="T48" fmla="*/ 0 w 1690"/>
                <a:gd name="T49" fmla="*/ 1028 h 1690"/>
                <a:gd name="T50" fmla="*/ 234 w 1690"/>
                <a:gd name="T51" fmla="*/ 1028 h 1690"/>
                <a:gd name="T52" fmla="*/ 284 w 1690"/>
                <a:gd name="T53" fmla="*/ 1154 h 1690"/>
                <a:gd name="T54" fmla="*/ 142 w 1690"/>
                <a:gd name="T55" fmla="*/ 1296 h 1690"/>
                <a:gd name="T56" fmla="*/ 125 w 1690"/>
                <a:gd name="T57" fmla="*/ 1312 h 1690"/>
                <a:gd name="T58" fmla="*/ 142 w 1690"/>
                <a:gd name="T59" fmla="*/ 1338 h 1690"/>
                <a:gd name="T60" fmla="*/ 359 w 1690"/>
                <a:gd name="T61" fmla="*/ 1555 h 1690"/>
                <a:gd name="T62" fmla="*/ 385 w 1690"/>
                <a:gd name="T63" fmla="*/ 1572 h 1690"/>
                <a:gd name="T64" fmla="*/ 401 w 1690"/>
                <a:gd name="T65" fmla="*/ 1555 h 1690"/>
                <a:gd name="T66" fmla="*/ 552 w 1690"/>
                <a:gd name="T67" fmla="*/ 1413 h 1690"/>
                <a:gd name="T68" fmla="*/ 669 w 1690"/>
                <a:gd name="T69" fmla="*/ 1455 h 1690"/>
                <a:gd name="T70" fmla="*/ 669 w 1690"/>
                <a:gd name="T71" fmla="*/ 1689 h 1690"/>
                <a:gd name="T72" fmla="*/ 1037 w 1690"/>
                <a:gd name="T73" fmla="*/ 1689 h 1690"/>
                <a:gd name="T74" fmla="*/ 1037 w 1690"/>
                <a:gd name="T75" fmla="*/ 1455 h 1690"/>
                <a:gd name="T76" fmla="*/ 1137 w 1690"/>
                <a:gd name="T77" fmla="*/ 1404 h 1690"/>
                <a:gd name="T78" fmla="*/ 1312 w 1690"/>
                <a:gd name="T79" fmla="*/ 1572 h 1690"/>
                <a:gd name="T80" fmla="*/ 1329 w 1690"/>
                <a:gd name="T81" fmla="*/ 1555 h 1690"/>
                <a:gd name="T82" fmla="*/ 1547 w 1690"/>
                <a:gd name="T83" fmla="*/ 1338 h 1690"/>
                <a:gd name="T84" fmla="*/ 1572 w 1690"/>
                <a:gd name="T85" fmla="*/ 1312 h 1690"/>
                <a:gd name="T86" fmla="*/ 1396 w 1690"/>
                <a:gd name="T87" fmla="*/ 1145 h 1690"/>
                <a:gd name="T88" fmla="*/ 1446 w 1690"/>
                <a:gd name="T89" fmla="*/ 1037 h 1690"/>
                <a:gd name="T90" fmla="*/ 1664 w 1690"/>
                <a:gd name="T91" fmla="*/ 1037 h 1690"/>
                <a:gd name="T92" fmla="*/ 1221 w 1690"/>
                <a:gd name="T93" fmla="*/ 844 h 1690"/>
                <a:gd name="T94" fmla="*/ 844 w 1690"/>
                <a:gd name="T95" fmla="*/ 1229 h 1690"/>
                <a:gd name="T96" fmla="*/ 460 w 1690"/>
                <a:gd name="T97" fmla="*/ 844 h 1690"/>
                <a:gd name="T98" fmla="*/ 844 w 1690"/>
                <a:gd name="T99" fmla="*/ 468 h 1690"/>
                <a:gd name="T100" fmla="*/ 1221 w 1690"/>
                <a:gd name="T101" fmla="*/ 844 h 1690"/>
                <a:gd name="T102" fmla="*/ 1221 w 1690"/>
                <a:gd name="T103" fmla="*/ 844 h 1690"/>
                <a:gd name="T104" fmla="*/ 1221 w 1690"/>
                <a:gd name="T105" fmla="*/ 844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ysClr val="window" lastClr="FFFFFF"/>
            </a:solidFill>
            <a:ln>
              <a:noFill/>
            </a:ln>
            <a:effectLst/>
            <a:extLst/>
          </p:spPr>
          <p:txBody>
            <a:bodyPr wrap="none" lIns="60959" tIns="30479" rIns="60959" bIns="3047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70C0"/>
                </a:solidFill>
                <a:effectLst/>
                <a:uLnTx/>
                <a:uFillTx/>
                <a:latin typeface="华文中宋" pitchFamily="2" charset="-122"/>
                <a:ea typeface="华文中宋" pitchFamily="2" charset="-122"/>
                <a:cs typeface="+mn-ea"/>
                <a:sym typeface="+mn-lt"/>
              </a:endParaRPr>
            </a:p>
          </p:txBody>
        </p:sp>
      </p:grpSp>
      <p:grpSp>
        <p:nvGrpSpPr>
          <p:cNvPr id="123" name="Group 54"/>
          <p:cNvGrpSpPr/>
          <p:nvPr/>
        </p:nvGrpSpPr>
        <p:grpSpPr>
          <a:xfrm>
            <a:off x="2858021" y="799566"/>
            <a:ext cx="6697752" cy="973250"/>
            <a:chOff x="5710632" y="1977406"/>
            <a:chExt cx="13390273" cy="1946500"/>
          </a:xfrm>
        </p:grpSpPr>
        <p:grpSp>
          <p:nvGrpSpPr>
            <p:cNvPr id="125" name="Group 56"/>
            <p:cNvGrpSpPr/>
            <p:nvPr/>
          </p:nvGrpSpPr>
          <p:grpSpPr>
            <a:xfrm>
              <a:off x="10842089" y="1977406"/>
              <a:ext cx="2738812" cy="73151"/>
              <a:chOff x="1775295" y="2020905"/>
              <a:chExt cx="3631535" cy="45719"/>
            </a:xfrm>
          </p:grpSpPr>
          <p:sp>
            <p:nvSpPr>
              <p:cNvPr id="127" name="Rectangle 58"/>
              <p:cNvSpPr/>
              <p:nvPr/>
            </p:nvSpPr>
            <p:spPr>
              <a:xfrm flipV="1">
                <a:off x="1775295" y="2020905"/>
                <a:ext cx="540354" cy="45719"/>
              </a:xfrm>
              <a:prstGeom prst="rect">
                <a:avLst/>
              </a:prstGeom>
              <a:solidFill>
                <a:srgbClr val="44C69E"/>
              </a:solidFill>
              <a:ln w="6350" cap="flat" cmpd="sng" algn="ctr">
                <a:noFill/>
                <a:prstDash val="solid"/>
                <a:miter lim="800000"/>
              </a:ln>
              <a:effectLst/>
            </p:spPr>
            <p:txBody>
              <a:bodyPr lIns="121899" tIns="60950" rIns="121899" bIns="6095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prstClr val="white"/>
                  </a:solidFill>
                  <a:effectLst/>
                  <a:uLnTx/>
                  <a:uFillTx/>
                  <a:latin typeface="华文中宋" pitchFamily="2" charset="-122"/>
                  <a:ea typeface="华文中宋" pitchFamily="2" charset="-122"/>
                  <a:cs typeface="+mn-ea"/>
                  <a:sym typeface="+mn-lt"/>
                </a:endParaRPr>
              </a:p>
            </p:txBody>
          </p:sp>
          <p:sp>
            <p:nvSpPr>
              <p:cNvPr id="128" name="Rectangle 59"/>
              <p:cNvSpPr/>
              <p:nvPr/>
            </p:nvSpPr>
            <p:spPr>
              <a:xfrm flipV="1">
                <a:off x="2390858" y="2020905"/>
                <a:ext cx="540354" cy="45719"/>
              </a:xfrm>
              <a:prstGeom prst="rect">
                <a:avLst/>
              </a:prstGeom>
              <a:solidFill>
                <a:srgbClr val="93CC5A"/>
              </a:solidFill>
              <a:ln w="6350" cap="flat" cmpd="sng" algn="ctr">
                <a:noFill/>
                <a:prstDash val="solid"/>
                <a:miter lim="800000"/>
              </a:ln>
              <a:effectLst/>
            </p:spPr>
            <p:txBody>
              <a:bodyPr lIns="121899" tIns="60950" rIns="121899" bIns="6095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prstClr val="white"/>
                  </a:solidFill>
                  <a:effectLst/>
                  <a:uLnTx/>
                  <a:uFillTx/>
                  <a:latin typeface="华文中宋" pitchFamily="2" charset="-122"/>
                  <a:ea typeface="华文中宋" pitchFamily="2" charset="-122"/>
                  <a:cs typeface="+mn-ea"/>
                  <a:sym typeface="+mn-lt"/>
                </a:endParaRPr>
              </a:p>
            </p:txBody>
          </p:sp>
          <p:sp>
            <p:nvSpPr>
              <p:cNvPr id="129" name="Rectangle 60"/>
              <p:cNvSpPr/>
              <p:nvPr/>
            </p:nvSpPr>
            <p:spPr>
              <a:xfrm flipV="1">
                <a:off x="3025595" y="2020905"/>
                <a:ext cx="540354" cy="45719"/>
              </a:xfrm>
              <a:prstGeom prst="rect">
                <a:avLst/>
              </a:prstGeom>
              <a:solidFill>
                <a:srgbClr val="EDBD3C"/>
              </a:solidFill>
              <a:ln w="6350" cap="flat" cmpd="sng" algn="ctr">
                <a:noFill/>
                <a:prstDash val="solid"/>
                <a:miter lim="800000"/>
              </a:ln>
              <a:effectLst/>
            </p:spPr>
            <p:txBody>
              <a:bodyPr lIns="121899" tIns="60950" rIns="121899" bIns="6095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prstClr val="white"/>
                  </a:solidFill>
                  <a:effectLst/>
                  <a:uLnTx/>
                  <a:uFillTx/>
                  <a:latin typeface="华文中宋" pitchFamily="2" charset="-122"/>
                  <a:ea typeface="华文中宋" pitchFamily="2" charset="-122"/>
                  <a:cs typeface="+mn-ea"/>
                  <a:sym typeface="+mn-lt"/>
                </a:endParaRPr>
              </a:p>
            </p:txBody>
          </p:sp>
          <p:sp>
            <p:nvSpPr>
              <p:cNvPr id="130" name="Rectangle 61"/>
              <p:cNvSpPr/>
              <p:nvPr/>
            </p:nvSpPr>
            <p:spPr>
              <a:xfrm flipV="1">
                <a:off x="3641290" y="2020905"/>
                <a:ext cx="540354" cy="45719"/>
              </a:xfrm>
              <a:prstGeom prst="rect">
                <a:avLst/>
              </a:prstGeom>
              <a:solidFill>
                <a:srgbClr val="E43D53"/>
              </a:solidFill>
              <a:ln w="6350" cap="flat" cmpd="sng" algn="ctr">
                <a:noFill/>
                <a:prstDash val="solid"/>
                <a:miter lim="800000"/>
              </a:ln>
              <a:effectLst/>
            </p:spPr>
            <p:txBody>
              <a:bodyPr lIns="121899" tIns="60950" rIns="121899" bIns="6095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prstClr val="white"/>
                  </a:solidFill>
                  <a:effectLst/>
                  <a:uLnTx/>
                  <a:uFillTx/>
                  <a:latin typeface="华文中宋" pitchFamily="2" charset="-122"/>
                  <a:ea typeface="华文中宋" pitchFamily="2" charset="-122"/>
                  <a:cs typeface="+mn-ea"/>
                  <a:sym typeface="+mn-lt"/>
                </a:endParaRPr>
              </a:p>
            </p:txBody>
          </p:sp>
          <p:sp>
            <p:nvSpPr>
              <p:cNvPr id="131" name="Rectangle 62"/>
              <p:cNvSpPr/>
              <p:nvPr/>
            </p:nvSpPr>
            <p:spPr>
              <a:xfrm flipV="1">
                <a:off x="4256852" y="2020905"/>
                <a:ext cx="540354" cy="45719"/>
              </a:xfrm>
              <a:prstGeom prst="rect">
                <a:avLst/>
              </a:prstGeom>
              <a:solidFill>
                <a:srgbClr val="525964"/>
              </a:solidFill>
              <a:ln w="6350" cap="flat" cmpd="sng" algn="ctr">
                <a:noFill/>
                <a:prstDash val="solid"/>
                <a:miter lim="800000"/>
              </a:ln>
              <a:effectLst/>
            </p:spPr>
            <p:txBody>
              <a:bodyPr lIns="121899" tIns="60950" rIns="121899" bIns="6095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prstClr val="white"/>
                  </a:solidFill>
                  <a:effectLst/>
                  <a:uLnTx/>
                  <a:uFillTx/>
                  <a:latin typeface="华文中宋" pitchFamily="2" charset="-122"/>
                  <a:ea typeface="华文中宋" pitchFamily="2" charset="-122"/>
                  <a:cs typeface="+mn-ea"/>
                  <a:sym typeface="+mn-lt"/>
                </a:endParaRPr>
              </a:p>
            </p:txBody>
          </p:sp>
          <p:sp>
            <p:nvSpPr>
              <p:cNvPr id="132" name="Rectangle 63"/>
              <p:cNvSpPr/>
              <p:nvPr/>
            </p:nvSpPr>
            <p:spPr>
              <a:xfrm flipV="1">
                <a:off x="4866476" y="2020905"/>
                <a:ext cx="540354" cy="45719"/>
              </a:xfrm>
              <a:prstGeom prst="rect">
                <a:avLst/>
              </a:prstGeom>
              <a:solidFill>
                <a:srgbClr val="445469"/>
              </a:solidFill>
              <a:ln w="6350" cap="flat" cmpd="sng" algn="ctr">
                <a:noFill/>
                <a:prstDash val="solid"/>
                <a:miter lim="800000"/>
              </a:ln>
              <a:effectLst/>
            </p:spPr>
            <p:txBody>
              <a:bodyPr lIns="121899" tIns="60950" rIns="121899" bIns="6095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prstClr val="white"/>
                  </a:solidFill>
                  <a:effectLst/>
                  <a:uLnTx/>
                  <a:uFillTx/>
                  <a:latin typeface="华文中宋" pitchFamily="2" charset="-122"/>
                  <a:ea typeface="华文中宋" pitchFamily="2" charset="-122"/>
                  <a:cs typeface="+mn-ea"/>
                  <a:sym typeface="+mn-lt"/>
                </a:endParaRPr>
              </a:p>
            </p:txBody>
          </p:sp>
        </p:grpSp>
        <p:sp>
          <p:nvSpPr>
            <p:cNvPr id="126" name="TextBox 125"/>
            <p:cNvSpPr txBox="1"/>
            <p:nvPr/>
          </p:nvSpPr>
          <p:spPr>
            <a:xfrm>
              <a:off x="5710632" y="1984914"/>
              <a:ext cx="13390273" cy="193899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900" kern="0" dirty="0" smtClean="0">
                  <a:solidFill>
                    <a:srgbClr val="FF0000"/>
                  </a:solidFill>
                  <a:latin typeface="华文中宋" pitchFamily="2" charset="-122"/>
                  <a:ea typeface="华文中宋" pitchFamily="2" charset="-122"/>
                  <a:cs typeface="+mn-ea"/>
                  <a:sym typeface="+mn-lt"/>
                </a:rPr>
                <a:t>核心任务：</a:t>
              </a:r>
              <a:endParaRPr lang="en-US" altLang="zh-CN" sz="1900" kern="0" dirty="0" smtClean="0">
                <a:solidFill>
                  <a:srgbClr val="FF0000"/>
                </a:solidFill>
                <a:latin typeface="华文中宋" pitchFamily="2" charset="-122"/>
                <a:ea typeface="华文中宋" pitchFamily="2" charset="-122"/>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900" kern="0" dirty="0" smtClean="0">
                  <a:solidFill>
                    <a:srgbClr val="FF0000"/>
                  </a:solidFill>
                  <a:latin typeface="华文中宋" pitchFamily="2" charset="-122"/>
                  <a:ea typeface="华文中宋" pitchFamily="2" charset="-122"/>
                  <a:cs typeface="+mn-ea"/>
                  <a:sym typeface="+mn-lt"/>
                </a:rPr>
                <a:t>创造</a:t>
              </a:r>
              <a:r>
                <a:rPr lang="zh-CN" altLang="en-US" sz="1900" kern="0" dirty="0">
                  <a:solidFill>
                    <a:srgbClr val="FF0000"/>
                  </a:solidFill>
                  <a:latin typeface="华文中宋" pitchFamily="2" charset="-122"/>
                  <a:ea typeface="华文中宋" pitchFamily="2" charset="-122"/>
                  <a:cs typeface="+mn-ea"/>
                  <a:sym typeface="+mn-lt"/>
                </a:rPr>
                <a:t>条件、想方设法提供更多、更优的服务</a:t>
              </a:r>
              <a:r>
                <a:rPr lang="zh-CN" altLang="en-US" sz="1900" kern="0" dirty="0" smtClean="0">
                  <a:solidFill>
                    <a:srgbClr val="FF0000"/>
                  </a:solidFill>
                  <a:latin typeface="华文中宋" pitchFamily="2" charset="-122"/>
                  <a:ea typeface="华文中宋" pitchFamily="2" charset="-122"/>
                  <a:cs typeface="+mn-ea"/>
                  <a:sym typeface="+mn-lt"/>
                </a:rPr>
                <a:t>，</a:t>
              </a:r>
              <a:endParaRPr lang="en-US" altLang="zh-CN" sz="1900" kern="0" dirty="0" smtClean="0">
                <a:solidFill>
                  <a:srgbClr val="FF0000"/>
                </a:solidFill>
                <a:latin typeface="华文中宋" pitchFamily="2" charset="-122"/>
                <a:ea typeface="华文中宋" pitchFamily="2" charset="-122"/>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900" kern="0" dirty="0" smtClean="0">
                  <a:solidFill>
                    <a:srgbClr val="FF0000"/>
                  </a:solidFill>
                  <a:latin typeface="华文中宋" pitchFamily="2" charset="-122"/>
                  <a:ea typeface="华文中宋" pitchFamily="2" charset="-122"/>
                  <a:cs typeface="+mn-ea"/>
                  <a:sym typeface="+mn-lt"/>
                </a:rPr>
                <a:t>更好</a:t>
              </a:r>
              <a:r>
                <a:rPr lang="zh-CN" altLang="en-US" sz="1900" kern="0" dirty="0">
                  <a:solidFill>
                    <a:srgbClr val="FF0000"/>
                  </a:solidFill>
                  <a:latin typeface="华文中宋" pitchFamily="2" charset="-122"/>
                  <a:ea typeface="华文中宋" pitchFamily="2" charset="-122"/>
                  <a:cs typeface="+mn-ea"/>
                  <a:sym typeface="+mn-lt"/>
                </a:rPr>
                <a:t>地</a:t>
              </a:r>
              <a:r>
                <a:rPr lang="zh-CN" altLang="en-US" sz="1900" kern="0" dirty="0" smtClean="0">
                  <a:solidFill>
                    <a:srgbClr val="FF0000"/>
                  </a:solidFill>
                  <a:latin typeface="华文中宋" pitchFamily="2" charset="-122"/>
                  <a:ea typeface="华文中宋" pitchFamily="2" charset="-122"/>
                  <a:cs typeface="+mn-ea"/>
                  <a:sym typeface="+mn-lt"/>
                </a:rPr>
                <a:t>提升</a:t>
              </a:r>
              <a:r>
                <a:rPr lang="zh-CN" altLang="en-US" sz="1900" kern="0" dirty="0">
                  <a:solidFill>
                    <a:srgbClr val="FF0000"/>
                  </a:solidFill>
                  <a:latin typeface="华文中宋" pitchFamily="2" charset="-122"/>
                  <a:ea typeface="华文中宋" pitchFamily="2" charset="-122"/>
                  <a:cs typeface="+mn-ea"/>
                  <a:sym typeface="+mn-lt"/>
                </a:rPr>
                <a:t>扣缴单位和纳税人的办税体验。</a:t>
              </a:r>
              <a:endParaRPr kumimoji="0" lang="id-ID" sz="1900" b="0" i="0" u="none" strike="noStrike" kern="0" cap="none" spc="0" normalizeH="0" baseline="0" noProof="0" dirty="0" smtClean="0">
                <a:ln>
                  <a:noFill/>
                </a:ln>
                <a:solidFill>
                  <a:srgbClr val="FF0000"/>
                </a:solidFill>
                <a:effectLst/>
                <a:uLnTx/>
                <a:uFillTx/>
                <a:latin typeface="华文中宋" pitchFamily="2" charset="-122"/>
                <a:ea typeface="华文中宋" pitchFamily="2" charset="-122"/>
                <a:cs typeface="+mn-ea"/>
                <a:sym typeface="+mn-lt"/>
              </a:endParaRPr>
            </a:p>
          </p:txBody>
        </p:sp>
      </p:grpSp>
      <p:sp>
        <p:nvSpPr>
          <p:cNvPr id="3" name="TextBox 2"/>
          <p:cNvSpPr txBox="1"/>
          <p:nvPr/>
        </p:nvSpPr>
        <p:spPr>
          <a:xfrm>
            <a:off x="4629991" y="3480876"/>
            <a:ext cx="1128893" cy="830997"/>
          </a:xfrm>
          <a:prstGeom prst="rect">
            <a:avLst/>
          </a:prstGeom>
          <a:noFill/>
        </p:spPr>
        <p:txBody>
          <a:bodyPr wrap="square" rtlCol="0">
            <a:spAutoFit/>
          </a:bodyPr>
          <a:lstStyle/>
          <a:p>
            <a:pPr algn="ctr"/>
            <a:r>
              <a:rPr lang="zh-CN" altLang="en-US" sz="2400" dirty="0" smtClean="0">
                <a:solidFill>
                  <a:srgbClr val="F8F8F8"/>
                </a:solidFill>
                <a:latin typeface="华文中宋" pitchFamily="2" charset="-122"/>
                <a:ea typeface="华文中宋" pitchFamily="2" charset="-122"/>
              </a:rPr>
              <a:t>信息化</a:t>
            </a:r>
            <a:endParaRPr lang="en-US" altLang="zh-CN" sz="2400" dirty="0" smtClean="0">
              <a:solidFill>
                <a:srgbClr val="F8F8F8"/>
              </a:solidFill>
              <a:latin typeface="华文中宋" pitchFamily="2" charset="-122"/>
              <a:ea typeface="华文中宋" pitchFamily="2" charset="-122"/>
            </a:endParaRPr>
          </a:p>
          <a:p>
            <a:pPr algn="ctr"/>
            <a:r>
              <a:rPr lang="zh-CN" altLang="en-US" sz="2400" dirty="0" smtClean="0">
                <a:solidFill>
                  <a:srgbClr val="F8F8F8"/>
                </a:solidFill>
                <a:latin typeface="华文中宋" pitchFamily="2" charset="-122"/>
                <a:ea typeface="华文中宋" pitchFamily="2" charset="-122"/>
              </a:rPr>
              <a:t>建设</a:t>
            </a:r>
            <a:endParaRPr lang="zh-CN" altLang="en-US" sz="2400" dirty="0">
              <a:solidFill>
                <a:srgbClr val="F8F8F8"/>
              </a:solidFill>
              <a:latin typeface="华文中宋" pitchFamily="2" charset="-122"/>
              <a:ea typeface="华文中宋" pitchFamily="2" charset="-122"/>
            </a:endParaRPr>
          </a:p>
        </p:txBody>
      </p:sp>
      <p:sp>
        <p:nvSpPr>
          <p:cNvPr id="135" name="TextBox 134"/>
          <p:cNvSpPr txBox="1"/>
          <p:nvPr/>
        </p:nvSpPr>
        <p:spPr>
          <a:xfrm>
            <a:off x="6471245" y="3480876"/>
            <a:ext cx="1128893" cy="830997"/>
          </a:xfrm>
          <a:prstGeom prst="rect">
            <a:avLst/>
          </a:prstGeom>
          <a:noFill/>
        </p:spPr>
        <p:txBody>
          <a:bodyPr wrap="square" rtlCol="0">
            <a:spAutoFit/>
          </a:bodyPr>
          <a:lstStyle/>
          <a:p>
            <a:r>
              <a:rPr lang="zh-CN" altLang="en-US" sz="2400" dirty="0" smtClean="0">
                <a:solidFill>
                  <a:srgbClr val="FF0000"/>
                </a:solidFill>
                <a:latin typeface="华文中宋" pitchFamily="2" charset="-122"/>
                <a:ea typeface="华文中宋" pitchFamily="2" charset="-122"/>
              </a:rPr>
              <a:t>办税</a:t>
            </a:r>
            <a:endParaRPr lang="en-US" altLang="zh-CN" sz="2400" dirty="0" smtClean="0">
              <a:solidFill>
                <a:srgbClr val="FF0000"/>
              </a:solidFill>
              <a:latin typeface="华文中宋" pitchFamily="2" charset="-122"/>
              <a:ea typeface="华文中宋" pitchFamily="2" charset="-122"/>
            </a:endParaRPr>
          </a:p>
          <a:p>
            <a:r>
              <a:rPr lang="zh-CN" altLang="en-US" sz="2400" dirty="0" smtClean="0">
                <a:solidFill>
                  <a:srgbClr val="FF0000"/>
                </a:solidFill>
                <a:latin typeface="华文中宋" pitchFamily="2" charset="-122"/>
                <a:ea typeface="华文中宋" pitchFamily="2" charset="-122"/>
              </a:rPr>
              <a:t>渠道</a:t>
            </a:r>
            <a:endParaRPr lang="zh-CN" altLang="en-US" sz="2400" dirty="0">
              <a:solidFill>
                <a:srgbClr val="FF0000"/>
              </a:solidFill>
              <a:latin typeface="华文中宋" pitchFamily="2" charset="-122"/>
              <a:ea typeface="华文中宋" pitchFamily="2" charset="-122"/>
            </a:endParaRPr>
          </a:p>
        </p:txBody>
      </p:sp>
    </p:spTree>
    <p:extLst>
      <p:ext uri="{BB962C8B-B14F-4D97-AF65-F5344CB8AC3E}">
        <p14:creationId xmlns:p14="http://schemas.microsoft.com/office/powerpoint/2010/main" xmlns="" val="13192488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1746" name="Rectangle 3"/>
          <p:cNvSpPr>
            <a:spLocks noGrp="1" noChangeArrowheads="1"/>
          </p:cNvSpPr>
          <p:nvPr>
            <p:ph type="ctrTitle" idx="4294967295"/>
          </p:nvPr>
        </p:nvSpPr>
        <p:spPr>
          <a:xfrm>
            <a:off x="5330602" y="3068960"/>
            <a:ext cx="6168379" cy="866775"/>
          </a:xfrm>
        </p:spPr>
        <p:txBody>
          <a:bodyPr/>
          <a:lstStyle/>
          <a:p>
            <a:pPr eaLnBrk="1" hangingPunct="1"/>
            <a:r>
              <a:rPr lang="zh-CN" altLang="en-US" sz="4800" b="1" dirty="0" smtClean="0">
                <a:solidFill>
                  <a:srgbClr val="FF0000"/>
                </a:solidFill>
              </a:rPr>
              <a:t>谢谢大家对税务工作的支持！</a:t>
            </a:r>
            <a:endParaRPr lang="zh-CN" altLang="en-US" sz="4800" b="1" dirty="0">
              <a:solidFill>
                <a:srgbClr val="FF0000"/>
              </a:solidFill>
            </a:endParaRPr>
          </a:p>
        </p:txBody>
      </p:sp>
      <p:sp>
        <p:nvSpPr>
          <p:cNvPr id="31752" name="Freeform 5"/>
          <p:cNvSpPr>
            <a:spLocks noEditPoints="1"/>
          </p:cNvSpPr>
          <p:nvPr/>
        </p:nvSpPr>
        <p:spPr bwMode="auto">
          <a:xfrm>
            <a:off x="1561877" y="1538288"/>
            <a:ext cx="3768725" cy="3924300"/>
          </a:xfrm>
          <a:custGeom>
            <a:avLst/>
            <a:gdLst>
              <a:gd name="T0" fmla="*/ 2671 w 4891"/>
              <a:gd name="T1" fmla="*/ 2538 h 5077"/>
              <a:gd name="T2" fmla="*/ 2996 w 4891"/>
              <a:gd name="T3" fmla="*/ 4260 h 5077"/>
              <a:gd name="T4" fmla="*/ 2562 w 4891"/>
              <a:gd name="T5" fmla="*/ 2663 h 5077"/>
              <a:gd name="T6" fmla="*/ 2420 w 4891"/>
              <a:gd name="T7" fmla="*/ 2538 h 5077"/>
              <a:gd name="T8" fmla="*/ 930 w 4891"/>
              <a:gd name="T9" fmla="*/ 1883 h 5077"/>
              <a:gd name="T10" fmla="*/ 2451 w 4891"/>
              <a:gd name="T11" fmla="*/ 2456 h 5077"/>
              <a:gd name="T12" fmla="*/ 2435 w 4891"/>
              <a:gd name="T13" fmla="*/ 1374 h 5077"/>
              <a:gd name="T14" fmla="*/ 2598 w 4891"/>
              <a:gd name="T15" fmla="*/ 2424 h 5077"/>
              <a:gd name="T16" fmla="*/ 4342 w 4891"/>
              <a:gd name="T17" fmla="*/ 3769 h 5077"/>
              <a:gd name="T18" fmla="*/ 355 w 4891"/>
              <a:gd name="T19" fmla="*/ 2538 h 5077"/>
              <a:gd name="T20" fmla="*/ 4394 w 4891"/>
              <a:gd name="T21" fmla="*/ 1387 h 5077"/>
              <a:gd name="T22" fmla="*/ 4258 w 4891"/>
              <a:gd name="T23" fmla="*/ 1584 h 5077"/>
              <a:gd name="T24" fmla="*/ 4891 w 4891"/>
              <a:gd name="T25" fmla="*/ 1189 h 5077"/>
              <a:gd name="T26" fmla="*/ 4695 w 4891"/>
              <a:gd name="T27" fmla="*/ 1200 h 5077"/>
              <a:gd name="T28" fmla="*/ 0 w 4891"/>
              <a:gd name="T29" fmla="*/ 2538 h 5077"/>
              <a:gd name="T30" fmla="*/ 4644 w 4891"/>
              <a:gd name="T31" fmla="*/ 3956 h 5077"/>
              <a:gd name="T32" fmla="*/ 462 w 4891"/>
              <a:gd name="T33" fmla="*/ 2480 h 5077"/>
              <a:gd name="T34" fmla="*/ 707 w 4891"/>
              <a:gd name="T35" fmla="*/ 2538 h 5077"/>
              <a:gd name="T36" fmla="*/ 462 w 4891"/>
              <a:gd name="T37" fmla="*/ 2597 h 5077"/>
              <a:gd name="T38" fmla="*/ 712 w 4891"/>
              <a:gd name="T39" fmla="*/ 1547 h 5077"/>
              <a:gd name="T40" fmla="*/ 983 w 4891"/>
              <a:gd name="T41" fmla="*/ 1569 h 5077"/>
              <a:gd name="T42" fmla="*/ 1576 w 4891"/>
              <a:gd name="T43" fmla="*/ 976 h 5077"/>
              <a:gd name="T44" fmla="*/ 1554 w 4891"/>
              <a:gd name="T45" fmla="*/ 705 h 5077"/>
              <a:gd name="T46" fmla="*/ 1576 w 4891"/>
              <a:gd name="T47" fmla="*/ 976 h 5077"/>
              <a:gd name="T48" fmla="*/ 2487 w 4891"/>
              <a:gd name="T49" fmla="*/ 455 h 5077"/>
              <a:gd name="T50" fmla="*/ 2604 w 4891"/>
              <a:gd name="T51" fmla="*/ 701 h 5077"/>
              <a:gd name="T52" fmla="*/ 2487 w 4891"/>
              <a:gd name="T53" fmla="*/ 701 h 5077"/>
              <a:gd name="T54" fmla="*/ 3536 w 4891"/>
              <a:gd name="T55" fmla="*/ 705 h 5077"/>
              <a:gd name="T56" fmla="*/ 3515 w 4891"/>
              <a:gd name="T57" fmla="*/ 976 h 5077"/>
              <a:gd name="T58" fmla="*/ 3515 w 4891"/>
              <a:gd name="T59" fmla="*/ 4101 h 5077"/>
              <a:gd name="T60" fmla="*/ 3536 w 4891"/>
              <a:gd name="T61" fmla="*/ 4372 h 5077"/>
              <a:gd name="T62" fmla="*/ 3515 w 4891"/>
              <a:gd name="T63" fmla="*/ 4101 h 5077"/>
              <a:gd name="T64" fmla="*/ 2604 w 4891"/>
              <a:gd name="T65" fmla="*/ 4621 h 5077"/>
              <a:gd name="T66" fmla="*/ 2487 w 4891"/>
              <a:gd name="T67" fmla="*/ 4376 h 5077"/>
              <a:gd name="T68" fmla="*/ 2604 w 4891"/>
              <a:gd name="T69" fmla="*/ 4376 h 5077"/>
              <a:gd name="T70" fmla="*/ 1554 w 4891"/>
              <a:gd name="T71" fmla="*/ 4372 h 5077"/>
              <a:gd name="T72" fmla="*/ 1576 w 4891"/>
              <a:gd name="T73" fmla="*/ 4101 h 5077"/>
              <a:gd name="T74" fmla="*/ 983 w 4891"/>
              <a:gd name="T75" fmla="*/ 3508 h 5077"/>
              <a:gd name="T76" fmla="*/ 712 w 4891"/>
              <a:gd name="T77" fmla="*/ 3529 h 5077"/>
              <a:gd name="T78" fmla="*/ 983 w 4891"/>
              <a:gd name="T79" fmla="*/ 3508 h 5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91" h="5077">
                <a:moveTo>
                  <a:pt x="2598" y="2424"/>
                </a:moveTo>
                <a:cubicBezTo>
                  <a:pt x="2641" y="2444"/>
                  <a:pt x="2671" y="2488"/>
                  <a:pt x="2671" y="2538"/>
                </a:cubicBezTo>
                <a:cubicBezTo>
                  <a:pt x="2671" y="2591"/>
                  <a:pt x="2638" y="2636"/>
                  <a:pt x="2592" y="2655"/>
                </a:cubicBezTo>
                <a:lnTo>
                  <a:pt x="2996" y="4260"/>
                </a:lnTo>
                <a:lnTo>
                  <a:pt x="2971" y="4266"/>
                </a:lnTo>
                <a:lnTo>
                  <a:pt x="2562" y="2663"/>
                </a:lnTo>
                <a:cubicBezTo>
                  <a:pt x="2557" y="2663"/>
                  <a:pt x="2551" y="2664"/>
                  <a:pt x="2546" y="2664"/>
                </a:cubicBezTo>
                <a:cubicBezTo>
                  <a:pt x="2476" y="2664"/>
                  <a:pt x="2420" y="2608"/>
                  <a:pt x="2420" y="2538"/>
                </a:cubicBezTo>
                <a:lnTo>
                  <a:pt x="2420" y="2535"/>
                </a:lnTo>
                <a:lnTo>
                  <a:pt x="930" y="1883"/>
                </a:lnTo>
                <a:lnTo>
                  <a:pt x="952" y="1831"/>
                </a:lnTo>
                <a:lnTo>
                  <a:pt x="2451" y="2456"/>
                </a:lnTo>
                <a:cubicBezTo>
                  <a:pt x="2459" y="2447"/>
                  <a:pt x="2469" y="2438"/>
                  <a:pt x="2480" y="2432"/>
                </a:cubicBezTo>
                <a:lnTo>
                  <a:pt x="2435" y="1374"/>
                </a:lnTo>
                <a:lnTo>
                  <a:pt x="2509" y="1369"/>
                </a:lnTo>
                <a:lnTo>
                  <a:pt x="2598" y="2424"/>
                </a:lnTo>
                <a:close/>
                <a:moveTo>
                  <a:pt x="4644" y="3956"/>
                </a:moveTo>
                <a:lnTo>
                  <a:pt x="4342" y="3769"/>
                </a:lnTo>
                <a:cubicBezTo>
                  <a:pt x="3936" y="4363"/>
                  <a:pt x="3264" y="4722"/>
                  <a:pt x="2538" y="4722"/>
                </a:cubicBezTo>
                <a:cubicBezTo>
                  <a:pt x="1333" y="4722"/>
                  <a:pt x="355" y="3744"/>
                  <a:pt x="355" y="2538"/>
                </a:cubicBezTo>
                <a:cubicBezTo>
                  <a:pt x="355" y="1333"/>
                  <a:pt x="1333" y="355"/>
                  <a:pt x="2538" y="355"/>
                </a:cubicBezTo>
                <a:cubicBezTo>
                  <a:pt x="3296" y="355"/>
                  <a:pt x="3995" y="746"/>
                  <a:pt x="4394" y="1387"/>
                </a:cubicBezTo>
                <a:lnTo>
                  <a:pt x="4443" y="1467"/>
                </a:lnTo>
                <a:lnTo>
                  <a:pt x="4258" y="1584"/>
                </a:lnTo>
                <a:lnTo>
                  <a:pt x="4747" y="1638"/>
                </a:lnTo>
                <a:lnTo>
                  <a:pt x="4891" y="1189"/>
                </a:lnTo>
                <a:lnTo>
                  <a:pt x="4745" y="1280"/>
                </a:lnTo>
                <a:lnTo>
                  <a:pt x="4695" y="1200"/>
                </a:lnTo>
                <a:cubicBezTo>
                  <a:pt x="4232" y="454"/>
                  <a:pt x="3419" y="0"/>
                  <a:pt x="2538" y="0"/>
                </a:cubicBezTo>
                <a:cubicBezTo>
                  <a:pt x="1137" y="0"/>
                  <a:pt x="0" y="1137"/>
                  <a:pt x="0" y="2538"/>
                </a:cubicBezTo>
                <a:cubicBezTo>
                  <a:pt x="0" y="3940"/>
                  <a:pt x="1137" y="5077"/>
                  <a:pt x="2538" y="5077"/>
                </a:cubicBezTo>
                <a:cubicBezTo>
                  <a:pt x="3388" y="5077"/>
                  <a:pt x="4173" y="4655"/>
                  <a:pt x="4644" y="3956"/>
                </a:cubicBezTo>
                <a:close/>
                <a:moveTo>
                  <a:pt x="462" y="2597"/>
                </a:moveTo>
                <a:lnTo>
                  <a:pt x="462" y="2480"/>
                </a:lnTo>
                <a:lnTo>
                  <a:pt x="708" y="2480"/>
                </a:lnTo>
                <a:cubicBezTo>
                  <a:pt x="707" y="2499"/>
                  <a:pt x="707" y="2519"/>
                  <a:pt x="707" y="2538"/>
                </a:cubicBezTo>
                <a:cubicBezTo>
                  <a:pt x="707" y="2558"/>
                  <a:pt x="707" y="2577"/>
                  <a:pt x="708" y="2597"/>
                </a:cubicBezTo>
                <a:lnTo>
                  <a:pt x="462" y="2597"/>
                </a:lnTo>
                <a:close/>
                <a:moveTo>
                  <a:pt x="924" y="1670"/>
                </a:moveTo>
                <a:lnTo>
                  <a:pt x="712" y="1547"/>
                </a:lnTo>
                <a:lnTo>
                  <a:pt x="771" y="1446"/>
                </a:lnTo>
                <a:lnTo>
                  <a:pt x="983" y="1569"/>
                </a:lnTo>
                <a:cubicBezTo>
                  <a:pt x="962" y="1602"/>
                  <a:pt x="943" y="1636"/>
                  <a:pt x="924" y="1670"/>
                </a:cubicBezTo>
                <a:close/>
                <a:moveTo>
                  <a:pt x="1576" y="976"/>
                </a:moveTo>
                <a:lnTo>
                  <a:pt x="1453" y="764"/>
                </a:lnTo>
                <a:lnTo>
                  <a:pt x="1554" y="705"/>
                </a:lnTo>
                <a:lnTo>
                  <a:pt x="1677" y="917"/>
                </a:lnTo>
                <a:cubicBezTo>
                  <a:pt x="1643" y="936"/>
                  <a:pt x="1609" y="955"/>
                  <a:pt x="1576" y="976"/>
                </a:cubicBezTo>
                <a:close/>
                <a:moveTo>
                  <a:pt x="2487" y="701"/>
                </a:moveTo>
                <a:lnTo>
                  <a:pt x="2487" y="455"/>
                </a:lnTo>
                <a:lnTo>
                  <a:pt x="2604" y="455"/>
                </a:lnTo>
                <a:lnTo>
                  <a:pt x="2604" y="701"/>
                </a:lnTo>
                <a:cubicBezTo>
                  <a:pt x="2584" y="700"/>
                  <a:pt x="2565" y="700"/>
                  <a:pt x="2546" y="700"/>
                </a:cubicBezTo>
                <a:cubicBezTo>
                  <a:pt x="2526" y="700"/>
                  <a:pt x="2507" y="700"/>
                  <a:pt x="2487" y="701"/>
                </a:cubicBezTo>
                <a:close/>
                <a:moveTo>
                  <a:pt x="3414" y="917"/>
                </a:moveTo>
                <a:lnTo>
                  <a:pt x="3536" y="705"/>
                </a:lnTo>
                <a:lnTo>
                  <a:pt x="3637" y="764"/>
                </a:lnTo>
                <a:lnTo>
                  <a:pt x="3515" y="976"/>
                </a:lnTo>
                <a:cubicBezTo>
                  <a:pt x="3482" y="955"/>
                  <a:pt x="3448" y="936"/>
                  <a:pt x="3414" y="917"/>
                </a:cubicBezTo>
                <a:close/>
                <a:moveTo>
                  <a:pt x="3515" y="4101"/>
                </a:moveTo>
                <a:lnTo>
                  <a:pt x="3638" y="4313"/>
                </a:lnTo>
                <a:lnTo>
                  <a:pt x="3536" y="4372"/>
                </a:lnTo>
                <a:lnTo>
                  <a:pt x="3414" y="4159"/>
                </a:lnTo>
                <a:cubicBezTo>
                  <a:pt x="3448" y="4141"/>
                  <a:pt x="3482" y="4121"/>
                  <a:pt x="3515" y="4101"/>
                </a:cubicBezTo>
                <a:close/>
                <a:moveTo>
                  <a:pt x="2604" y="4376"/>
                </a:moveTo>
                <a:lnTo>
                  <a:pt x="2604" y="4621"/>
                </a:lnTo>
                <a:lnTo>
                  <a:pt x="2487" y="4621"/>
                </a:lnTo>
                <a:lnTo>
                  <a:pt x="2487" y="4376"/>
                </a:lnTo>
                <a:cubicBezTo>
                  <a:pt x="2507" y="4377"/>
                  <a:pt x="2526" y="4377"/>
                  <a:pt x="2546" y="4377"/>
                </a:cubicBezTo>
                <a:cubicBezTo>
                  <a:pt x="2565" y="4377"/>
                  <a:pt x="2584" y="4377"/>
                  <a:pt x="2604" y="4376"/>
                </a:cubicBezTo>
                <a:close/>
                <a:moveTo>
                  <a:pt x="1677" y="4159"/>
                </a:moveTo>
                <a:lnTo>
                  <a:pt x="1554" y="4372"/>
                </a:lnTo>
                <a:lnTo>
                  <a:pt x="1453" y="4313"/>
                </a:lnTo>
                <a:lnTo>
                  <a:pt x="1576" y="4101"/>
                </a:lnTo>
                <a:cubicBezTo>
                  <a:pt x="1609" y="4121"/>
                  <a:pt x="1643" y="4141"/>
                  <a:pt x="1677" y="4159"/>
                </a:cubicBezTo>
                <a:close/>
                <a:moveTo>
                  <a:pt x="983" y="3508"/>
                </a:moveTo>
                <a:lnTo>
                  <a:pt x="771" y="3630"/>
                </a:lnTo>
                <a:lnTo>
                  <a:pt x="712" y="3529"/>
                </a:lnTo>
                <a:lnTo>
                  <a:pt x="924" y="3407"/>
                </a:lnTo>
                <a:cubicBezTo>
                  <a:pt x="943" y="3441"/>
                  <a:pt x="962" y="3475"/>
                  <a:pt x="983" y="3508"/>
                </a:cubicBezTo>
                <a:close/>
              </a:path>
            </a:pathLst>
          </a:custGeom>
          <a:solidFill>
            <a:srgbClr val="009AC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8" tIns="45714" rIns="91428" bIns="45714"/>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1" name="TextBox 16"/>
          <p:cNvSpPr txBox="1">
            <a:spLocks noChangeArrowheads="1"/>
          </p:cNvSpPr>
          <p:nvPr/>
        </p:nvSpPr>
        <p:spPr bwMode="auto">
          <a:xfrm>
            <a:off x="1147763" y="388938"/>
            <a:ext cx="3070047"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smtClean="0">
                <a:latin typeface="微软雅黑" pitchFamily="34" charset="-122"/>
                <a:ea typeface="微软雅黑" pitchFamily="34" charset="-122"/>
              </a:rPr>
              <a:t>1.1.1</a:t>
            </a:r>
            <a:r>
              <a:rPr lang="zh-CN" altLang="en-US" sz="2000" dirty="0" smtClean="0">
                <a:latin typeface="微软雅黑" pitchFamily="34" charset="-122"/>
                <a:ea typeface="微软雅黑" pitchFamily="34" charset="-122"/>
              </a:rPr>
              <a:t>什么是纳税人识别号</a:t>
            </a:r>
            <a:endParaRPr lang="zh-CN" altLang="en-US" sz="2000" dirty="0">
              <a:latin typeface="微软雅黑" pitchFamily="34" charset="-122"/>
              <a:ea typeface="微软雅黑" pitchFamily="34" charset="-122"/>
            </a:endParaRPr>
          </a:p>
        </p:txBody>
      </p:sp>
      <p:sp>
        <p:nvSpPr>
          <p:cNvPr id="9232" name="五边形 17"/>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9233" name="燕尾形 18"/>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grpSp>
        <p:nvGrpSpPr>
          <p:cNvPr id="2" name="Group 8"/>
          <p:cNvGrpSpPr>
            <a:grpSpLocks/>
          </p:cNvGrpSpPr>
          <p:nvPr/>
        </p:nvGrpSpPr>
        <p:grpSpPr bwMode="auto">
          <a:xfrm>
            <a:off x="6470524" y="1747290"/>
            <a:ext cx="3677129" cy="3682041"/>
            <a:chOff x="0" y="0"/>
            <a:chExt cx="4632" cy="4640"/>
          </a:xfrm>
        </p:grpSpPr>
        <p:sp>
          <p:nvSpPr>
            <p:cNvPr id="48" name="AutoShape 9"/>
            <p:cNvSpPr>
              <a:spLocks/>
            </p:cNvSpPr>
            <p:nvPr/>
          </p:nvSpPr>
          <p:spPr bwMode="auto">
            <a:xfrm>
              <a:off x="1110" y="10"/>
              <a:ext cx="1204" cy="1242"/>
            </a:xfrm>
            <a:custGeom>
              <a:avLst/>
              <a:gdLst>
                <a:gd name="T0" fmla="*/ 0 w 18779"/>
                <a:gd name="T1" fmla="*/ 0 h 18961"/>
                <a:gd name="T2" fmla="*/ 0 w 18779"/>
                <a:gd name="T3" fmla="*/ 0 h 18961"/>
                <a:gd name="T4" fmla="*/ 0 w 18779"/>
                <a:gd name="T5" fmla="*/ 0 h 18961"/>
                <a:gd name="T6" fmla="*/ 0 w 18779"/>
                <a:gd name="T7" fmla="*/ 0 h 18961"/>
                <a:gd name="T8" fmla="*/ 0 w 18779"/>
                <a:gd name="T9" fmla="*/ 0 h 189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79" h="18961">
                  <a:moveTo>
                    <a:pt x="15613" y="18961"/>
                  </a:moveTo>
                  <a:cubicBezTo>
                    <a:pt x="16591" y="17548"/>
                    <a:pt x="17662" y="16090"/>
                    <a:pt x="18779" y="14586"/>
                  </a:cubicBezTo>
                  <a:cubicBezTo>
                    <a:pt x="12495" y="6247"/>
                    <a:pt x="4395" y="-2639"/>
                    <a:pt x="763" y="733"/>
                  </a:cubicBezTo>
                  <a:cubicBezTo>
                    <a:pt x="-2821" y="4424"/>
                    <a:pt x="6908" y="12718"/>
                    <a:pt x="15613" y="18961"/>
                  </a:cubicBezTo>
                  <a:close/>
                  <a:moveTo>
                    <a:pt x="15613" y="18961"/>
                  </a:moveTo>
                </a:path>
              </a:pathLst>
            </a:custGeom>
            <a:solidFill>
              <a:srgbClr val="44C69E">
                <a:lumMod val="50000"/>
              </a:srgbClr>
            </a:solidFill>
            <a:ln>
              <a:noFill/>
            </a:ln>
            <a:extLst>
              <a:ext uri="{91240B29-F687-4F45-9708-019B960494DF}">
                <a14:hiddenLine xmlns:a14="http://schemas.microsoft.com/office/drawing/2010/main" xmlns="" w="9525" cap="flat">
                  <a:solidFill>
                    <a:schemeClr val="tx1">
                      <a:alpha val="0"/>
                    </a:schemeClr>
                  </a:solidFill>
                  <a:round/>
                  <a:headEnd type="none" w="med" len="med"/>
                  <a:tailEnd type="none" w="med" len="med"/>
                </a14:hiddenLine>
              </a:ext>
            </a:extLst>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49" name="AutoShape 10"/>
            <p:cNvSpPr>
              <a:spLocks/>
            </p:cNvSpPr>
            <p:nvPr/>
          </p:nvSpPr>
          <p:spPr bwMode="auto">
            <a:xfrm>
              <a:off x="0" y="53"/>
              <a:ext cx="2868" cy="2817"/>
            </a:xfrm>
            <a:custGeom>
              <a:avLst/>
              <a:gdLst>
                <a:gd name="T0" fmla="*/ 4 w 19199"/>
                <a:gd name="T1" fmla="*/ 0 h 21600"/>
                <a:gd name="T2" fmla="*/ 10 w 19199"/>
                <a:gd name="T3" fmla="*/ 4 h 21600"/>
                <a:gd name="T4" fmla="*/ 6 w 19199"/>
                <a:gd name="T5" fmla="*/ 6 h 21600"/>
                <a:gd name="T6" fmla="*/ 0 w 19199"/>
                <a:gd name="T7" fmla="*/ 2 h 21600"/>
                <a:gd name="T8" fmla="*/ 4 w 19199"/>
                <a:gd name="T9" fmla="*/ 0 h 21600"/>
                <a:gd name="T10" fmla="*/ 4 w 19199"/>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199" h="21600">
                  <a:moveTo>
                    <a:pt x="7740" y="0"/>
                  </a:moveTo>
                  <a:cubicBezTo>
                    <a:pt x="5005" y="3135"/>
                    <a:pt x="19199" y="13134"/>
                    <a:pt x="19199" y="13134"/>
                  </a:cubicBezTo>
                  <a:cubicBezTo>
                    <a:pt x="11813" y="21600"/>
                    <a:pt x="11813" y="21600"/>
                    <a:pt x="11813" y="21600"/>
                  </a:cubicBezTo>
                  <a:cubicBezTo>
                    <a:pt x="11813" y="21600"/>
                    <a:pt x="-2401" y="11601"/>
                    <a:pt x="354" y="8466"/>
                  </a:cubicBezTo>
                  <a:lnTo>
                    <a:pt x="7740" y="0"/>
                  </a:lnTo>
                  <a:close/>
                  <a:moveTo>
                    <a:pt x="7740" y="0"/>
                  </a:moveTo>
                </a:path>
              </a:pathLst>
            </a:custGeom>
            <a:solidFill>
              <a:srgbClr val="44C69E">
                <a:lumMod val="75000"/>
              </a:srgbClr>
            </a:solidFill>
            <a:ln w="9525" cap="flat">
              <a:noFill/>
              <a:prstDash val="solid"/>
              <a:round/>
              <a:headEnd type="none" w="med" len="med"/>
              <a:tailEnd type="none" w="med" len="me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0" name="AutoShape 11"/>
            <p:cNvSpPr>
              <a:spLocks/>
            </p:cNvSpPr>
            <p:nvPr/>
          </p:nvSpPr>
          <p:spPr bwMode="auto">
            <a:xfrm>
              <a:off x="3380" y="1108"/>
              <a:ext cx="1250" cy="1212"/>
            </a:xfrm>
            <a:custGeom>
              <a:avLst/>
              <a:gdLst>
                <a:gd name="T0" fmla="*/ 0 w 18961"/>
                <a:gd name="T1" fmla="*/ 0 h 18779"/>
                <a:gd name="T2" fmla="*/ 0 w 18961"/>
                <a:gd name="T3" fmla="*/ 0 h 18779"/>
                <a:gd name="T4" fmla="*/ 0 w 18961"/>
                <a:gd name="T5" fmla="*/ 0 h 18779"/>
                <a:gd name="T6" fmla="*/ 0 w 18961"/>
                <a:gd name="T7" fmla="*/ 0 h 18779"/>
                <a:gd name="T8" fmla="*/ 0 w 18961"/>
                <a:gd name="T9" fmla="*/ 0 h 187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61" h="18779">
                  <a:moveTo>
                    <a:pt x="0" y="15613"/>
                  </a:moveTo>
                  <a:cubicBezTo>
                    <a:pt x="1413" y="16591"/>
                    <a:pt x="2871" y="17662"/>
                    <a:pt x="4375" y="18779"/>
                  </a:cubicBezTo>
                  <a:cubicBezTo>
                    <a:pt x="12714" y="12495"/>
                    <a:pt x="21600" y="4395"/>
                    <a:pt x="18228" y="763"/>
                  </a:cubicBezTo>
                  <a:cubicBezTo>
                    <a:pt x="14537" y="-2821"/>
                    <a:pt x="6243" y="6908"/>
                    <a:pt x="0" y="15613"/>
                  </a:cubicBezTo>
                  <a:close/>
                  <a:moveTo>
                    <a:pt x="0" y="15613"/>
                  </a:moveTo>
                </a:path>
              </a:pathLst>
            </a:custGeom>
            <a:solidFill>
              <a:srgbClr val="0B5FB3"/>
            </a:solidFill>
            <a:ln w="9525" cap="flat">
              <a:solidFill>
                <a:srgbClr val="445469">
                  <a:alpha val="0"/>
                </a:srgbClr>
              </a:solidFill>
              <a:prstDash val="solid"/>
              <a:round/>
              <a:headEnd type="none" w="med" len="med"/>
              <a:tailEnd type="none" w="med" len="me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1" name="AutoShape 12"/>
            <p:cNvSpPr>
              <a:spLocks/>
            </p:cNvSpPr>
            <p:nvPr/>
          </p:nvSpPr>
          <p:spPr bwMode="auto">
            <a:xfrm>
              <a:off x="1762" y="0"/>
              <a:ext cx="2818" cy="2869"/>
            </a:xfrm>
            <a:custGeom>
              <a:avLst/>
              <a:gdLst>
                <a:gd name="T0" fmla="*/ 6 w 21600"/>
                <a:gd name="T1" fmla="*/ 4 h 19199"/>
                <a:gd name="T2" fmla="*/ 2 w 21600"/>
                <a:gd name="T3" fmla="*/ 10 h 19199"/>
                <a:gd name="T4" fmla="*/ 0 w 21600"/>
                <a:gd name="T5" fmla="*/ 6 h 19199"/>
                <a:gd name="T6" fmla="*/ 4 w 21600"/>
                <a:gd name="T7" fmla="*/ 0 h 19199"/>
                <a:gd name="T8" fmla="*/ 6 w 21600"/>
                <a:gd name="T9" fmla="*/ 4 h 19199"/>
                <a:gd name="T10" fmla="*/ 6 w 21600"/>
                <a:gd name="T11" fmla="*/ 4 h 19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19199">
                  <a:moveTo>
                    <a:pt x="21600" y="7740"/>
                  </a:moveTo>
                  <a:cubicBezTo>
                    <a:pt x="18465" y="5005"/>
                    <a:pt x="8466" y="19199"/>
                    <a:pt x="8466" y="19199"/>
                  </a:cubicBezTo>
                  <a:cubicBezTo>
                    <a:pt x="0" y="11813"/>
                    <a:pt x="0" y="11813"/>
                    <a:pt x="0" y="11813"/>
                  </a:cubicBezTo>
                  <a:cubicBezTo>
                    <a:pt x="0" y="11813"/>
                    <a:pt x="9999" y="-2401"/>
                    <a:pt x="13134" y="354"/>
                  </a:cubicBezTo>
                  <a:lnTo>
                    <a:pt x="21600" y="7740"/>
                  </a:lnTo>
                  <a:close/>
                  <a:moveTo>
                    <a:pt x="21600" y="7740"/>
                  </a:moveTo>
                </a:path>
              </a:pathLst>
            </a:custGeom>
            <a:solidFill>
              <a:srgbClr val="2D67BE"/>
            </a:solidFill>
            <a:ln w="9525" cap="flat">
              <a:noFill/>
              <a:prstDash val="solid"/>
              <a:round/>
              <a:headEnd type="none" w="med" len="med"/>
              <a:tailEnd type="none" w="med" len="me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2" name="AutoShape 13"/>
            <p:cNvSpPr>
              <a:spLocks/>
            </p:cNvSpPr>
            <p:nvPr/>
          </p:nvSpPr>
          <p:spPr bwMode="auto">
            <a:xfrm>
              <a:off x="3369" y="1101"/>
              <a:ext cx="1250" cy="1212"/>
            </a:xfrm>
            <a:custGeom>
              <a:avLst/>
              <a:gdLst>
                <a:gd name="T0" fmla="*/ 0 w 18961"/>
                <a:gd name="T1" fmla="*/ 0 h 18779"/>
                <a:gd name="T2" fmla="*/ 0 w 18961"/>
                <a:gd name="T3" fmla="*/ 0 h 18779"/>
                <a:gd name="T4" fmla="*/ 0 w 18961"/>
                <a:gd name="T5" fmla="*/ 0 h 18779"/>
                <a:gd name="T6" fmla="*/ 0 w 18961"/>
                <a:gd name="T7" fmla="*/ 0 h 18779"/>
                <a:gd name="T8" fmla="*/ 0 w 18961"/>
                <a:gd name="T9" fmla="*/ 0 h 187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61" h="18779">
                  <a:moveTo>
                    <a:pt x="0" y="15613"/>
                  </a:moveTo>
                  <a:cubicBezTo>
                    <a:pt x="1413" y="16591"/>
                    <a:pt x="2871" y="17662"/>
                    <a:pt x="4375" y="18779"/>
                  </a:cubicBezTo>
                  <a:cubicBezTo>
                    <a:pt x="12714" y="12495"/>
                    <a:pt x="21600" y="4395"/>
                    <a:pt x="18228" y="763"/>
                  </a:cubicBezTo>
                  <a:cubicBezTo>
                    <a:pt x="14537" y="-2821"/>
                    <a:pt x="6243" y="6908"/>
                    <a:pt x="0" y="15613"/>
                  </a:cubicBezTo>
                  <a:close/>
                  <a:moveTo>
                    <a:pt x="0" y="15613"/>
                  </a:moveTo>
                </a:path>
              </a:pathLst>
            </a:custGeom>
            <a:solidFill>
              <a:srgbClr val="235296"/>
            </a:solidFill>
            <a:ln>
              <a:noFill/>
            </a:ln>
            <a:extLst>
              <a:ext uri="{91240B29-F687-4F45-9708-019B960494DF}">
                <a14:hiddenLine xmlns:a14="http://schemas.microsoft.com/office/drawing/2010/main" xmlns="" w="9525" cap="flat">
                  <a:solidFill>
                    <a:schemeClr val="tx1">
                      <a:alpha val="0"/>
                    </a:schemeClr>
                  </a:solidFill>
                  <a:round/>
                  <a:headEnd type="none" w="med" len="med"/>
                  <a:tailEnd type="none" w="med" len="med"/>
                </a14:hiddenLine>
              </a:ext>
            </a:extLst>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3" name="AutoShape 14"/>
            <p:cNvSpPr>
              <a:spLocks/>
            </p:cNvSpPr>
            <p:nvPr/>
          </p:nvSpPr>
          <p:spPr bwMode="auto">
            <a:xfrm>
              <a:off x="11" y="2327"/>
              <a:ext cx="1242" cy="1206"/>
            </a:xfrm>
            <a:custGeom>
              <a:avLst/>
              <a:gdLst>
                <a:gd name="T0" fmla="*/ 0 w 18961"/>
                <a:gd name="T1" fmla="*/ 0 h 18808"/>
                <a:gd name="T2" fmla="*/ 0 w 18961"/>
                <a:gd name="T3" fmla="*/ 0 h 18808"/>
                <a:gd name="T4" fmla="*/ 0 w 18961"/>
                <a:gd name="T5" fmla="*/ 0 h 18808"/>
                <a:gd name="T6" fmla="*/ 0 w 18961"/>
                <a:gd name="T7" fmla="*/ 0 h 18808"/>
                <a:gd name="T8" fmla="*/ 0 w 18961"/>
                <a:gd name="T9" fmla="*/ 0 h 188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61" h="18808">
                  <a:moveTo>
                    <a:pt x="18961" y="3166"/>
                  </a:moveTo>
                  <a:cubicBezTo>
                    <a:pt x="17548" y="2188"/>
                    <a:pt x="16090" y="1117"/>
                    <a:pt x="14586" y="0"/>
                  </a:cubicBezTo>
                  <a:cubicBezTo>
                    <a:pt x="6247" y="6284"/>
                    <a:pt x="-2639" y="14384"/>
                    <a:pt x="733" y="18062"/>
                  </a:cubicBezTo>
                  <a:cubicBezTo>
                    <a:pt x="4424" y="21600"/>
                    <a:pt x="12718" y="11871"/>
                    <a:pt x="18961" y="3166"/>
                  </a:cubicBezTo>
                  <a:close/>
                  <a:moveTo>
                    <a:pt x="18961" y="3166"/>
                  </a:moveTo>
                </a:path>
              </a:pathLst>
            </a:custGeom>
            <a:solidFill>
              <a:srgbClr val="1398A1"/>
            </a:solidFill>
            <a:ln w="9525" cap="flat">
              <a:solidFill>
                <a:srgbClr val="445469">
                  <a:alpha val="0"/>
                </a:srgbClr>
              </a:solidFill>
              <a:prstDash val="solid"/>
              <a:round/>
              <a:headEnd type="none" w="med" len="med"/>
              <a:tailEnd type="none" w="med" len="me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4" name="AutoShape 15"/>
            <p:cNvSpPr>
              <a:spLocks/>
            </p:cNvSpPr>
            <p:nvPr/>
          </p:nvSpPr>
          <p:spPr bwMode="auto">
            <a:xfrm>
              <a:off x="57" y="1768"/>
              <a:ext cx="2817" cy="2870"/>
            </a:xfrm>
            <a:custGeom>
              <a:avLst/>
              <a:gdLst>
                <a:gd name="T0" fmla="*/ 0 w 21600"/>
                <a:gd name="T1" fmla="*/ 6 h 19199"/>
                <a:gd name="T2" fmla="*/ 4 w 21600"/>
                <a:gd name="T3" fmla="*/ 0 h 19199"/>
                <a:gd name="T4" fmla="*/ 6 w 21600"/>
                <a:gd name="T5" fmla="*/ 4 h 19199"/>
                <a:gd name="T6" fmla="*/ 2 w 21600"/>
                <a:gd name="T7" fmla="*/ 9 h 19199"/>
                <a:gd name="T8" fmla="*/ 0 w 21600"/>
                <a:gd name="T9" fmla="*/ 6 h 19199"/>
                <a:gd name="T10" fmla="*/ 0 w 21600"/>
                <a:gd name="T11" fmla="*/ 6 h 19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19199">
                  <a:moveTo>
                    <a:pt x="0" y="11459"/>
                  </a:moveTo>
                  <a:cubicBezTo>
                    <a:pt x="3135" y="14194"/>
                    <a:pt x="13134" y="0"/>
                    <a:pt x="13134" y="0"/>
                  </a:cubicBezTo>
                  <a:cubicBezTo>
                    <a:pt x="21600" y="7386"/>
                    <a:pt x="21600" y="7386"/>
                    <a:pt x="21600" y="7386"/>
                  </a:cubicBezTo>
                  <a:cubicBezTo>
                    <a:pt x="21600" y="7386"/>
                    <a:pt x="11601" y="21600"/>
                    <a:pt x="8466" y="18845"/>
                  </a:cubicBezTo>
                  <a:lnTo>
                    <a:pt x="0" y="11459"/>
                  </a:lnTo>
                  <a:close/>
                  <a:moveTo>
                    <a:pt x="0" y="11459"/>
                  </a:moveTo>
                </a:path>
              </a:pathLst>
            </a:custGeom>
            <a:solidFill>
              <a:srgbClr val="EDBD3C">
                <a:lumMod val="75000"/>
              </a:srgbClr>
            </a:solidFill>
            <a:ln w="9525" cap="flat">
              <a:noFill/>
              <a:prstDash val="solid"/>
              <a:round/>
              <a:headEnd type="none" w="med" len="med"/>
              <a:tailEnd type="none" w="med" len="me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5" name="AutoShape 16"/>
            <p:cNvSpPr>
              <a:spLocks/>
            </p:cNvSpPr>
            <p:nvPr/>
          </p:nvSpPr>
          <p:spPr bwMode="auto">
            <a:xfrm>
              <a:off x="11" y="2327"/>
              <a:ext cx="1242" cy="1206"/>
            </a:xfrm>
            <a:custGeom>
              <a:avLst/>
              <a:gdLst>
                <a:gd name="T0" fmla="*/ 0 w 18961"/>
                <a:gd name="T1" fmla="*/ 0 h 18808"/>
                <a:gd name="T2" fmla="*/ 0 w 18961"/>
                <a:gd name="T3" fmla="*/ 0 h 18808"/>
                <a:gd name="T4" fmla="*/ 0 w 18961"/>
                <a:gd name="T5" fmla="*/ 0 h 18808"/>
                <a:gd name="T6" fmla="*/ 0 w 18961"/>
                <a:gd name="T7" fmla="*/ 0 h 18808"/>
                <a:gd name="T8" fmla="*/ 0 w 18961"/>
                <a:gd name="T9" fmla="*/ 0 h 188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61" h="18808">
                  <a:moveTo>
                    <a:pt x="18961" y="3166"/>
                  </a:moveTo>
                  <a:cubicBezTo>
                    <a:pt x="17548" y="2188"/>
                    <a:pt x="16090" y="1117"/>
                    <a:pt x="14586" y="0"/>
                  </a:cubicBezTo>
                  <a:cubicBezTo>
                    <a:pt x="6247" y="6284"/>
                    <a:pt x="-2639" y="14384"/>
                    <a:pt x="733" y="18062"/>
                  </a:cubicBezTo>
                  <a:cubicBezTo>
                    <a:pt x="4424" y="21600"/>
                    <a:pt x="12718" y="11871"/>
                    <a:pt x="18961" y="3166"/>
                  </a:cubicBezTo>
                  <a:close/>
                  <a:moveTo>
                    <a:pt x="18961" y="3166"/>
                  </a:moveTo>
                </a:path>
              </a:pathLst>
            </a:custGeom>
            <a:solidFill>
              <a:srgbClr val="EDBD3C">
                <a:lumMod val="50000"/>
              </a:srgbClr>
            </a:solidFill>
            <a:ln>
              <a:noFill/>
            </a:ln>
            <a:extLst>
              <a:ext uri="{91240B29-F687-4F45-9708-019B960494DF}">
                <a14:hiddenLine xmlns:a14="http://schemas.microsoft.com/office/drawing/2010/main" xmlns="" w="9525" cap="flat">
                  <a:solidFill>
                    <a:schemeClr val="tx1">
                      <a:alpha val="0"/>
                    </a:schemeClr>
                  </a:solidFill>
                  <a:round/>
                  <a:headEnd type="none" w="med" len="med"/>
                  <a:tailEnd type="none" w="med" len="med"/>
                </a14:hiddenLine>
              </a:ext>
            </a:extLst>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6" name="AutoShape 17"/>
            <p:cNvSpPr>
              <a:spLocks/>
            </p:cNvSpPr>
            <p:nvPr/>
          </p:nvSpPr>
          <p:spPr bwMode="auto">
            <a:xfrm>
              <a:off x="2321" y="3398"/>
              <a:ext cx="1205" cy="1242"/>
            </a:xfrm>
            <a:custGeom>
              <a:avLst/>
              <a:gdLst>
                <a:gd name="T0" fmla="*/ 0 w 18808"/>
                <a:gd name="T1" fmla="*/ 0 h 18961"/>
                <a:gd name="T2" fmla="*/ 0 w 18808"/>
                <a:gd name="T3" fmla="*/ 0 h 18961"/>
                <a:gd name="T4" fmla="*/ 0 w 18808"/>
                <a:gd name="T5" fmla="*/ 0 h 18961"/>
                <a:gd name="T6" fmla="*/ 0 w 18808"/>
                <a:gd name="T7" fmla="*/ 0 h 18961"/>
                <a:gd name="T8" fmla="*/ 0 w 18808"/>
                <a:gd name="T9" fmla="*/ 0 h 189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08" h="18961">
                  <a:moveTo>
                    <a:pt x="3166" y="0"/>
                  </a:moveTo>
                  <a:cubicBezTo>
                    <a:pt x="2188" y="1413"/>
                    <a:pt x="1117" y="2871"/>
                    <a:pt x="0" y="4375"/>
                  </a:cubicBezTo>
                  <a:cubicBezTo>
                    <a:pt x="6284" y="12714"/>
                    <a:pt x="14384" y="21600"/>
                    <a:pt x="18062" y="18228"/>
                  </a:cubicBezTo>
                  <a:cubicBezTo>
                    <a:pt x="21600" y="14537"/>
                    <a:pt x="11871" y="6243"/>
                    <a:pt x="3166" y="0"/>
                  </a:cubicBezTo>
                  <a:close/>
                  <a:moveTo>
                    <a:pt x="3166" y="0"/>
                  </a:moveTo>
                </a:path>
              </a:pathLst>
            </a:custGeom>
            <a:solidFill>
              <a:srgbClr val="093566"/>
            </a:solidFill>
            <a:ln w="9525" cap="flat">
              <a:solidFill>
                <a:srgbClr val="445469">
                  <a:alpha val="0"/>
                </a:srgbClr>
              </a:solidFill>
              <a:prstDash val="solid"/>
              <a:round/>
              <a:headEnd type="none" w="med" len="med"/>
              <a:tailEnd type="none" w="med" len="me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7" name="AutoShape 18"/>
            <p:cNvSpPr>
              <a:spLocks/>
            </p:cNvSpPr>
            <p:nvPr/>
          </p:nvSpPr>
          <p:spPr bwMode="auto">
            <a:xfrm>
              <a:off x="1762" y="1778"/>
              <a:ext cx="2870" cy="2816"/>
            </a:xfrm>
            <a:custGeom>
              <a:avLst/>
              <a:gdLst>
                <a:gd name="T0" fmla="*/ 6 w 19199"/>
                <a:gd name="T1" fmla="*/ 6 h 21600"/>
                <a:gd name="T2" fmla="*/ 0 w 19199"/>
                <a:gd name="T3" fmla="*/ 2 h 21600"/>
                <a:gd name="T4" fmla="*/ 4 w 19199"/>
                <a:gd name="T5" fmla="*/ 0 h 21600"/>
                <a:gd name="T6" fmla="*/ 9 w 19199"/>
                <a:gd name="T7" fmla="*/ 4 h 21600"/>
                <a:gd name="T8" fmla="*/ 6 w 19199"/>
                <a:gd name="T9" fmla="*/ 6 h 21600"/>
                <a:gd name="T10" fmla="*/ 6 w 19199"/>
                <a:gd name="T11" fmla="*/ 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199" h="21600">
                  <a:moveTo>
                    <a:pt x="11459" y="21600"/>
                  </a:moveTo>
                  <a:cubicBezTo>
                    <a:pt x="14194" y="18465"/>
                    <a:pt x="0" y="8466"/>
                    <a:pt x="0" y="8466"/>
                  </a:cubicBezTo>
                  <a:cubicBezTo>
                    <a:pt x="7386" y="0"/>
                    <a:pt x="7386" y="0"/>
                    <a:pt x="7386" y="0"/>
                  </a:cubicBezTo>
                  <a:cubicBezTo>
                    <a:pt x="7386" y="0"/>
                    <a:pt x="21600" y="9999"/>
                    <a:pt x="18845" y="13134"/>
                  </a:cubicBezTo>
                  <a:lnTo>
                    <a:pt x="11459" y="21600"/>
                  </a:lnTo>
                  <a:close/>
                  <a:moveTo>
                    <a:pt x="11459" y="21600"/>
                  </a:moveTo>
                </a:path>
              </a:pathLst>
            </a:custGeom>
            <a:solidFill>
              <a:srgbClr val="368FE2"/>
            </a:solidFill>
            <a:ln w="9525" cap="flat">
              <a:noFill/>
              <a:prstDash val="solid"/>
              <a:round/>
              <a:headEnd type="none" w="med" len="med"/>
              <a:tailEnd type="none" w="med" len="me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8" name="AutoShape 19"/>
            <p:cNvSpPr>
              <a:spLocks/>
            </p:cNvSpPr>
            <p:nvPr/>
          </p:nvSpPr>
          <p:spPr bwMode="auto">
            <a:xfrm>
              <a:off x="2321" y="3396"/>
              <a:ext cx="1205" cy="1241"/>
            </a:xfrm>
            <a:custGeom>
              <a:avLst/>
              <a:gdLst>
                <a:gd name="T0" fmla="*/ 0 w 18808"/>
                <a:gd name="T1" fmla="*/ 0 h 18961"/>
                <a:gd name="T2" fmla="*/ 0 w 18808"/>
                <a:gd name="T3" fmla="*/ 0 h 18961"/>
                <a:gd name="T4" fmla="*/ 0 w 18808"/>
                <a:gd name="T5" fmla="*/ 0 h 18961"/>
                <a:gd name="T6" fmla="*/ 0 w 18808"/>
                <a:gd name="T7" fmla="*/ 0 h 18961"/>
                <a:gd name="T8" fmla="*/ 0 w 18808"/>
                <a:gd name="T9" fmla="*/ 0 h 189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08" h="18961">
                  <a:moveTo>
                    <a:pt x="3166" y="0"/>
                  </a:moveTo>
                  <a:cubicBezTo>
                    <a:pt x="2188" y="1413"/>
                    <a:pt x="1117" y="2871"/>
                    <a:pt x="0" y="4375"/>
                  </a:cubicBezTo>
                  <a:cubicBezTo>
                    <a:pt x="6284" y="12714"/>
                    <a:pt x="14384" y="21600"/>
                    <a:pt x="18062" y="18228"/>
                  </a:cubicBezTo>
                  <a:cubicBezTo>
                    <a:pt x="21600" y="14537"/>
                    <a:pt x="11871" y="6243"/>
                    <a:pt x="3166" y="0"/>
                  </a:cubicBezTo>
                  <a:close/>
                  <a:moveTo>
                    <a:pt x="3166" y="0"/>
                  </a:moveTo>
                </a:path>
              </a:pathLst>
            </a:custGeom>
            <a:solidFill>
              <a:srgbClr val="2B74B7"/>
            </a:solidFill>
            <a:ln>
              <a:noFill/>
            </a:ln>
            <a:extLst>
              <a:ext uri="{91240B29-F687-4F45-9708-019B960494DF}">
                <a14:hiddenLine xmlns:a14="http://schemas.microsoft.com/office/drawing/2010/main" xmlns="" w="9525" cap="flat">
                  <a:solidFill>
                    <a:schemeClr val="tx1">
                      <a:alpha val="0"/>
                    </a:schemeClr>
                  </a:solidFill>
                  <a:round/>
                  <a:headEnd type="none" w="med" len="med"/>
                  <a:tailEnd type="none" w="med" len="med"/>
                </a14:hiddenLine>
              </a:ext>
            </a:extLst>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59" name="Oval 20"/>
            <p:cNvSpPr>
              <a:spLocks/>
            </p:cNvSpPr>
            <p:nvPr/>
          </p:nvSpPr>
          <p:spPr bwMode="auto">
            <a:xfrm>
              <a:off x="1412" y="1449"/>
              <a:ext cx="1746" cy="1744"/>
            </a:xfrm>
            <a:prstGeom prst="ellipse">
              <a:avLst/>
            </a:prstGeom>
            <a:solidFill>
              <a:srgbClr val="445469"/>
            </a:solidFill>
            <a:ln w="9525">
              <a:solidFill>
                <a:srgbClr val="445469">
                  <a:alpha val="0"/>
                </a:srgbClr>
              </a:solidFill>
              <a:round/>
              <a:headEnd/>
              <a:tailEn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60" name="Rectangle 21"/>
            <p:cNvSpPr>
              <a:spLocks/>
            </p:cNvSpPr>
            <p:nvPr/>
          </p:nvSpPr>
          <p:spPr bwMode="auto">
            <a:xfrm>
              <a:off x="1412" y="1982"/>
              <a:ext cx="1757" cy="6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20315" bIns="0" anchor="ctr"/>
            <a:lstStyle/>
            <a:p>
              <a:pPr marL="19836" algn="ctr" defTabSz="914279" fontAlgn="auto">
                <a:spcBef>
                  <a:spcPts val="0"/>
                </a:spcBef>
                <a:spcAft>
                  <a:spcPts val="0"/>
                </a:spcAft>
              </a:pPr>
              <a:r>
                <a:rPr lang="zh-CN" altLang="en-US" sz="2800" kern="0" dirty="0">
                  <a:solidFill>
                    <a:srgbClr val="FEFEFE"/>
                  </a:solidFill>
                  <a:latin typeface="华文中宋" pitchFamily="2" charset="-122"/>
                  <a:ea typeface="华文中宋" pitchFamily="2" charset="-122"/>
                  <a:cs typeface="+mn-ea"/>
                  <a:sym typeface="+mn-lt"/>
                </a:rPr>
                <a:t>纳税人识别号</a:t>
              </a:r>
              <a:endParaRPr lang="en-US" sz="2800" kern="0" dirty="0">
                <a:solidFill>
                  <a:srgbClr val="FEFEFE"/>
                </a:solidFill>
                <a:latin typeface="华文中宋" pitchFamily="2" charset="-122"/>
                <a:ea typeface="华文中宋" pitchFamily="2" charset="-122"/>
                <a:cs typeface="+mn-ea"/>
                <a:sym typeface="+mn-lt"/>
              </a:endParaRPr>
            </a:p>
          </p:txBody>
        </p:sp>
        <p:sp>
          <p:nvSpPr>
            <p:cNvPr id="61" name="Rectangle 22"/>
            <p:cNvSpPr>
              <a:spLocks/>
            </p:cNvSpPr>
            <p:nvPr/>
          </p:nvSpPr>
          <p:spPr bwMode="auto">
            <a:xfrm>
              <a:off x="323" y="1015"/>
              <a:ext cx="1434" cy="5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20315" bIns="0" anchor="ctr"/>
            <a:lstStyle/>
            <a:p>
              <a:pPr marL="19836" algn="ctr" defTabSz="914279" fontAlgn="auto">
                <a:spcBef>
                  <a:spcPts val="0"/>
                </a:spcBef>
                <a:spcAft>
                  <a:spcPts val="0"/>
                </a:spcAft>
              </a:pPr>
              <a:r>
                <a:rPr lang="en-US" sz="2700" b="1" kern="0" dirty="0" smtClean="0">
                  <a:solidFill>
                    <a:srgbClr val="FEFEFE"/>
                  </a:solidFill>
                  <a:latin typeface="华文中宋" pitchFamily="2" charset="-122"/>
                  <a:ea typeface="华文中宋" pitchFamily="2" charset="-122"/>
                  <a:cs typeface="+mn-ea"/>
                  <a:sym typeface="+mn-lt"/>
                </a:rPr>
                <a:t>1</a:t>
              </a:r>
              <a:endParaRPr lang="en-US" sz="2700" b="1" kern="0" dirty="0">
                <a:solidFill>
                  <a:srgbClr val="FEFEFE"/>
                </a:solidFill>
                <a:latin typeface="华文中宋" pitchFamily="2" charset="-122"/>
                <a:ea typeface="华文中宋" pitchFamily="2" charset="-122"/>
                <a:cs typeface="+mn-ea"/>
                <a:sym typeface="+mn-lt"/>
              </a:endParaRPr>
            </a:p>
          </p:txBody>
        </p:sp>
        <p:sp>
          <p:nvSpPr>
            <p:cNvPr id="62" name="Rectangle 23"/>
            <p:cNvSpPr>
              <a:spLocks/>
            </p:cNvSpPr>
            <p:nvPr/>
          </p:nvSpPr>
          <p:spPr bwMode="auto">
            <a:xfrm>
              <a:off x="2474" y="861"/>
              <a:ext cx="1434" cy="5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20315" bIns="0" anchor="ctr"/>
            <a:lstStyle/>
            <a:p>
              <a:pPr marL="19836" algn="ctr" defTabSz="914279" fontAlgn="auto">
                <a:spcBef>
                  <a:spcPts val="0"/>
                </a:spcBef>
                <a:spcAft>
                  <a:spcPts val="0"/>
                </a:spcAft>
              </a:pPr>
              <a:r>
                <a:rPr lang="en-US" sz="2700" b="1" kern="0" dirty="0" smtClean="0">
                  <a:solidFill>
                    <a:srgbClr val="FEFEFE"/>
                  </a:solidFill>
                  <a:latin typeface="华文中宋" pitchFamily="2" charset="-122"/>
                  <a:ea typeface="华文中宋" pitchFamily="2" charset="-122"/>
                  <a:cs typeface="+mn-ea"/>
                  <a:sym typeface="+mn-lt"/>
                </a:rPr>
                <a:t>2</a:t>
              </a:r>
              <a:endParaRPr lang="en-US" sz="2700" b="1" kern="0" dirty="0">
                <a:solidFill>
                  <a:srgbClr val="FEFEFE"/>
                </a:solidFill>
                <a:latin typeface="华文中宋" pitchFamily="2" charset="-122"/>
                <a:ea typeface="华文中宋" pitchFamily="2" charset="-122"/>
                <a:cs typeface="+mn-ea"/>
                <a:sym typeface="+mn-lt"/>
              </a:endParaRPr>
            </a:p>
          </p:txBody>
        </p:sp>
        <p:sp>
          <p:nvSpPr>
            <p:cNvPr id="63" name="Rectangle 24"/>
            <p:cNvSpPr>
              <a:spLocks/>
            </p:cNvSpPr>
            <p:nvPr/>
          </p:nvSpPr>
          <p:spPr bwMode="auto">
            <a:xfrm>
              <a:off x="693" y="3247"/>
              <a:ext cx="1434" cy="5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20315" bIns="0" anchor="ctr"/>
            <a:lstStyle/>
            <a:p>
              <a:pPr marL="19836" algn="ctr" defTabSz="914279" fontAlgn="auto">
                <a:spcBef>
                  <a:spcPts val="0"/>
                </a:spcBef>
                <a:spcAft>
                  <a:spcPts val="0"/>
                </a:spcAft>
              </a:pPr>
              <a:r>
                <a:rPr lang="en-US" sz="2700" b="1" kern="0" dirty="0" smtClean="0">
                  <a:solidFill>
                    <a:srgbClr val="FEFEFE"/>
                  </a:solidFill>
                  <a:latin typeface="华文中宋" pitchFamily="2" charset="-122"/>
                  <a:ea typeface="华文中宋" pitchFamily="2" charset="-122"/>
                  <a:cs typeface="+mn-ea"/>
                  <a:sym typeface="+mn-lt"/>
                </a:rPr>
                <a:t>3</a:t>
              </a:r>
              <a:endParaRPr lang="en-US" sz="2700" b="1" kern="0" dirty="0">
                <a:solidFill>
                  <a:srgbClr val="FEFEFE"/>
                </a:solidFill>
                <a:latin typeface="华文中宋" pitchFamily="2" charset="-122"/>
                <a:ea typeface="华文中宋" pitchFamily="2" charset="-122"/>
                <a:cs typeface="+mn-ea"/>
                <a:sym typeface="+mn-lt"/>
              </a:endParaRPr>
            </a:p>
          </p:txBody>
        </p:sp>
        <p:sp>
          <p:nvSpPr>
            <p:cNvPr id="64" name="Rectangle 25"/>
            <p:cNvSpPr>
              <a:spLocks/>
            </p:cNvSpPr>
            <p:nvPr/>
          </p:nvSpPr>
          <p:spPr bwMode="auto">
            <a:xfrm>
              <a:off x="2871" y="2982"/>
              <a:ext cx="1434" cy="5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20315" bIns="0" anchor="ctr"/>
            <a:lstStyle/>
            <a:p>
              <a:pPr marL="19836" algn="ctr" defTabSz="914279" fontAlgn="auto">
                <a:spcBef>
                  <a:spcPts val="0"/>
                </a:spcBef>
                <a:spcAft>
                  <a:spcPts val="0"/>
                </a:spcAft>
              </a:pPr>
              <a:r>
                <a:rPr lang="en-US" sz="2700" b="1" kern="0" dirty="0" smtClean="0">
                  <a:solidFill>
                    <a:srgbClr val="FEFEFE"/>
                  </a:solidFill>
                  <a:latin typeface="华文中宋" pitchFamily="2" charset="-122"/>
                  <a:ea typeface="华文中宋" pitchFamily="2" charset="-122"/>
                  <a:cs typeface="+mn-ea"/>
                  <a:sym typeface="+mn-lt"/>
                </a:rPr>
                <a:t>4</a:t>
              </a:r>
              <a:endParaRPr lang="en-US" sz="2700" b="1" kern="0" dirty="0">
                <a:solidFill>
                  <a:srgbClr val="FEFEFE"/>
                </a:solidFill>
                <a:latin typeface="华文中宋" pitchFamily="2" charset="-122"/>
                <a:ea typeface="华文中宋" pitchFamily="2" charset="-122"/>
                <a:cs typeface="+mn-ea"/>
                <a:sym typeface="+mn-lt"/>
              </a:endParaRPr>
            </a:p>
          </p:txBody>
        </p:sp>
      </p:grpSp>
      <p:sp>
        <p:nvSpPr>
          <p:cNvPr id="65" name="Oval 26"/>
          <p:cNvSpPr>
            <a:spLocks/>
          </p:cNvSpPr>
          <p:nvPr/>
        </p:nvSpPr>
        <p:spPr bwMode="auto">
          <a:xfrm>
            <a:off x="6795207" y="5479322"/>
            <a:ext cx="2934082" cy="253934"/>
          </a:xfrm>
          <a:prstGeom prst="ellipse">
            <a:avLst/>
          </a:prstGeom>
          <a:solidFill>
            <a:srgbClr val="E6E5E5"/>
          </a:solidFill>
          <a:ln w="9525">
            <a:solidFill>
              <a:srgbClr val="445469">
                <a:alpha val="0"/>
              </a:srgbClr>
            </a:solidFill>
            <a:round/>
            <a:headEnd/>
            <a:tailEn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66" name="Rectangle 27"/>
          <p:cNvSpPr>
            <a:spLocks/>
          </p:cNvSpPr>
          <p:nvPr/>
        </p:nvSpPr>
        <p:spPr bwMode="auto">
          <a:xfrm>
            <a:off x="10172595" y="2497981"/>
            <a:ext cx="1398395" cy="660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fontAlgn="auto">
              <a:spcBef>
                <a:spcPts val="0"/>
              </a:spcBef>
              <a:spcAft>
                <a:spcPts val="0"/>
              </a:spcAft>
            </a:pPr>
            <a:r>
              <a:rPr lang="zh-CN" altLang="en-US" sz="2000" dirty="0">
                <a:solidFill>
                  <a:srgbClr val="FF0000"/>
                </a:solidFill>
                <a:latin typeface="华文中宋" pitchFamily="2" charset="-122"/>
                <a:ea typeface="华文中宋" pitchFamily="2" charset="-122"/>
                <a:cs typeface="+mn-ea"/>
                <a:sym typeface="+mn-lt"/>
              </a:rPr>
              <a:t>办理</a:t>
            </a:r>
            <a:r>
              <a:rPr lang="zh-CN" altLang="en-US" sz="2000" dirty="0" smtClean="0">
                <a:solidFill>
                  <a:srgbClr val="FF0000"/>
                </a:solidFill>
                <a:latin typeface="华文中宋" pitchFamily="2" charset="-122"/>
                <a:ea typeface="华文中宋" pitchFamily="2" charset="-122"/>
                <a:cs typeface="+mn-ea"/>
                <a:sym typeface="+mn-lt"/>
              </a:rPr>
              <a:t>各项</a:t>
            </a:r>
            <a:endParaRPr lang="en-US" altLang="zh-CN" sz="2000" dirty="0" smtClean="0">
              <a:solidFill>
                <a:srgbClr val="FF0000"/>
              </a:solidFill>
              <a:latin typeface="华文中宋" pitchFamily="2" charset="-122"/>
              <a:ea typeface="华文中宋" pitchFamily="2" charset="-122"/>
              <a:cs typeface="+mn-ea"/>
              <a:sym typeface="+mn-lt"/>
            </a:endParaRPr>
          </a:p>
          <a:p>
            <a:pPr fontAlgn="auto">
              <a:spcBef>
                <a:spcPts val="0"/>
              </a:spcBef>
              <a:spcAft>
                <a:spcPts val="0"/>
              </a:spcAft>
            </a:pPr>
            <a:r>
              <a:rPr lang="zh-CN" altLang="en-US" sz="2000" dirty="0" smtClean="0">
                <a:solidFill>
                  <a:srgbClr val="FF0000"/>
                </a:solidFill>
                <a:latin typeface="华文中宋" pitchFamily="2" charset="-122"/>
                <a:ea typeface="华文中宋" pitchFamily="2" charset="-122"/>
                <a:cs typeface="+mn-ea"/>
                <a:sym typeface="+mn-lt"/>
              </a:rPr>
              <a:t>涉</a:t>
            </a:r>
            <a:r>
              <a:rPr lang="zh-CN" altLang="en-US" sz="2000" dirty="0">
                <a:solidFill>
                  <a:srgbClr val="FF0000"/>
                </a:solidFill>
                <a:latin typeface="华文中宋" pitchFamily="2" charset="-122"/>
                <a:ea typeface="华文中宋" pitchFamily="2" charset="-122"/>
                <a:cs typeface="+mn-ea"/>
                <a:sym typeface="+mn-lt"/>
              </a:rPr>
              <a:t>税业务</a:t>
            </a:r>
            <a:endParaRPr lang="en-US" sz="2000" dirty="0">
              <a:solidFill>
                <a:srgbClr val="FF0000"/>
              </a:solidFill>
              <a:latin typeface="华文中宋" pitchFamily="2" charset="-122"/>
              <a:ea typeface="华文中宋" pitchFamily="2" charset="-122"/>
              <a:cs typeface="+mn-ea"/>
              <a:sym typeface="+mn-lt"/>
            </a:endParaRPr>
          </a:p>
        </p:txBody>
      </p:sp>
      <p:sp>
        <p:nvSpPr>
          <p:cNvPr id="67" name="Rectangle 28"/>
          <p:cNvSpPr>
            <a:spLocks/>
          </p:cNvSpPr>
          <p:nvPr/>
        </p:nvSpPr>
        <p:spPr bwMode="auto">
          <a:xfrm>
            <a:off x="10208599" y="4304240"/>
            <a:ext cx="1506407" cy="10623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fontAlgn="auto">
              <a:spcBef>
                <a:spcPts val="0"/>
              </a:spcBef>
              <a:spcAft>
                <a:spcPts val="0"/>
              </a:spcAft>
            </a:pPr>
            <a:r>
              <a:rPr lang="zh-CN" altLang="en-US" sz="2000" dirty="0">
                <a:solidFill>
                  <a:srgbClr val="FF0000"/>
                </a:solidFill>
                <a:latin typeface="华文中宋" pitchFamily="2" charset="-122"/>
                <a:ea typeface="华文中宋" pitchFamily="2" charset="-122"/>
                <a:cs typeface="+mn-ea"/>
                <a:sym typeface="+mn-lt"/>
              </a:rPr>
              <a:t>与外</a:t>
            </a:r>
            <a:r>
              <a:rPr lang="zh-CN" altLang="en-US" sz="2000" dirty="0" smtClean="0">
                <a:solidFill>
                  <a:srgbClr val="FF0000"/>
                </a:solidFill>
                <a:latin typeface="华文中宋" pitchFamily="2" charset="-122"/>
                <a:ea typeface="华文中宋" pitchFamily="2" charset="-122"/>
                <a:cs typeface="+mn-ea"/>
                <a:sym typeface="+mn-lt"/>
              </a:rPr>
              <a:t>部门</a:t>
            </a:r>
            <a:endParaRPr lang="en-US" altLang="zh-CN" sz="2000" dirty="0" smtClean="0">
              <a:solidFill>
                <a:srgbClr val="FF0000"/>
              </a:solidFill>
              <a:latin typeface="华文中宋" pitchFamily="2" charset="-122"/>
              <a:ea typeface="华文中宋" pitchFamily="2" charset="-122"/>
              <a:cs typeface="+mn-ea"/>
              <a:sym typeface="+mn-lt"/>
            </a:endParaRPr>
          </a:p>
          <a:p>
            <a:pPr fontAlgn="auto">
              <a:spcBef>
                <a:spcPts val="0"/>
              </a:spcBef>
              <a:spcAft>
                <a:spcPts val="0"/>
              </a:spcAft>
            </a:pPr>
            <a:r>
              <a:rPr lang="zh-CN" altLang="en-US" sz="2000" dirty="0" smtClean="0">
                <a:solidFill>
                  <a:srgbClr val="FF0000"/>
                </a:solidFill>
                <a:latin typeface="华文中宋" pitchFamily="2" charset="-122"/>
                <a:ea typeface="华文中宋" pitchFamily="2" charset="-122"/>
                <a:cs typeface="+mn-ea"/>
                <a:sym typeface="+mn-lt"/>
              </a:rPr>
              <a:t>信息</a:t>
            </a:r>
            <a:r>
              <a:rPr lang="zh-CN" altLang="en-US" sz="2000" dirty="0">
                <a:solidFill>
                  <a:srgbClr val="FF0000"/>
                </a:solidFill>
                <a:latin typeface="华文中宋" pitchFamily="2" charset="-122"/>
                <a:ea typeface="华文中宋" pitchFamily="2" charset="-122"/>
                <a:cs typeface="+mn-ea"/>
                <a:sym typeface="+mn-lt"/>
              </a:rPr>
              <a:t>共享</a:t>
            </a:r>
            <a:endParaRPr lang="en-US" sz="2000" dirty="0">
              <a:solidFill>
                <a:srgbClr val="FF0000"/>
              </a:solidFill>
              <a:latin typeface="华文中宋" pitchFamily="2" charset="-122"/>
              <a:ea typeface="华文中宋" pitchFamily="2" charset="-122"/>
              <a:cs typeface="+mn-ea"/>
              <a:sym typeface="+mn-lt"/>
            </a:endParaRPr>
          </a:p>
        </p:txBody>
      </p:sp>
      <p:sp>
        <p:nvSpPr>
          <p:cNvPr id="68" name="Rectangle 29"/>
          <p:cNvSpPr>
            <a:spLocks/>
          </p:cNvSpPr>
          <p:nvPr/>
        </p:nvSpPr>
        <p:spPr bwMode="auto">
          <a:xfrm>
            <a:off x="5090743" y="2378158"/>
            <a:ext cx="1425031" cy="660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fontAlgn="auto">
              <a:spcBef>
                <a:spcPts val="0"/>
              </a:spcBef>
              <a:spcAft>
                <a:spcPts val="0"/>
              </a:spcAft>
            </a:pPr>
            <a:r>
              <a:rPr lang="zh-CN" altLang="en-US" sz="2000" dirty="0">
                <a:solidFill>
                  <a:srgbClr val="FF0000"/>
                </a:solidFill>
                <a:latin typeface="华文中宋" pitchFamily="2" charset="-122"/>
                <a:ea typeface="华文中宋" pitchFamily="2" charset="-122"/>
                <a:cs typeface="+mn-ea"/>
                <a:sym typeface="+mn-lt"/>
              </a:rPr>
              <a:t>识别纳税人唯一身份</a:t>
            </a:r>
            <a:endParaRPr lang="en-US" sz="2000" dirty="0">
              <a:solidFill>
                <a:srgbClr val="FF0000"/>
              </a:solidFill>
              <a:latin typeface="华文中宋" pitchFamily="2" charset="-122"/>
              <a:ea typeface="华文中宋" pitchFamily="2" charset="-122"/>
              <a:cs typeface="+mn-ea"/>
              <a:sym typeface="+mn-lt"/>
            </a:endParaRPr>
          </a:p>
        </p:txBody>
      </p:sp>
      <p:sp>
        <p:nvSpPr>
          <p:cNvPr id="69" name="Rectangle 30"/>
          <p:cNvSpPr>
            <a:spLocks/>
          </p:cNvSpPr>
          <p:nvPr/>
        </p:nvSpPr>
        <p:spPr bwMode="auto">
          <a:xfrm>
            <a:off x="5090743" y="4304241"/>
            <a:ext cx="1307839" cy="660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ctr" fontAlgn="auto">
              <a:spcBef>
                <a:spcPts val="0"/>
              </a:spcBef>
              <a:spcAft>
                <a:spcPts val="0"/>
              </a:spcAft>
            </a:pPr>
            <a:r>
              <a:rPr lang="zh-CN" altLang="en-US" sz="2000" dirty="0">
                <a:solidFill>
                  <a:srgbClr val="FF0000"/>
                </a:solidFill>
                <a:latin typeface="华文中宋" pitchFamily="2" charset="-122"/>
                <a:ea typeface="华文中宋" pitchFamily="2" charset="-122"/>
                <a:cs typeface="+mn-ea"/>
                <a:sym typeface="+mn-lt"/>
              </a:rPr>
              <a:t>一人式</a:t>
            </a:r>
            <a:r>
              <a:rPr lang="zh-CN" altLang="en-US" sz="2000" dirty="0" smtClean="0">
                <a:solidFill>
                  <a:srgbClr val="FF0000"/>
                </a:solidFill>
                <a:latin typeface="华文中宋" pitchFamily="2" charset="-122"/>
                <a:ea typeface="华文中宋" pitchFamily="2" charset="-122"/>
                <a:cs typeface="+mn-ea"/>
                <a:sym typeface="+mn-lt"/>
              </a:rPr>
              <a:t>数</a:t>
            </a:r>
            <a:endParaRPr lang="en-US" altLang="zh-CN" sz="2000" dirty="0" smtClean="0">
              <a:solidFill>
                <a:srgbClr val="FF0000"/>
              </a:solidFill>
              <a:latin typeface="华文中宋" pitchFamily="2" charset="-122"/>
              <a:ea typeface="华文中宋" pitchFamily="2" charset="-122"/>
              <a:cs typeface="+mn-ea"/>
              <a:sym typeface="+mn-lt"/>
            </a:endParaRPr>
          </a:p>
          <a:p>
            <a:pPr algn="ctr" fontAlgn="auto">
              <a:spcBef>
                <a:spcPts val="0"/>
              </a:spcBef>
              <a:spcAft>
                <a:spcPts val="0"/>
              </a:spcAft>
            </a:pPr>
            <a:r>
              <a:rPr lang="zh-CN" altLang="en-US" sz="2000" dirty="0" smtClean="0">
                <a:solidFill>
                  <a:srgbClr val="FF0000"/>
                </a:solidFill>
                <a:latin typeface="华文中宋" pitchFamily="2" charset="-122"/>
                <a:ea typeface="华文中宋" pitchFamily="2" charset="-122"/>
                <a:cs typeface="+mn-ea"/>
                <a:sym typeface="+mn-lt"/>
              </a:rPr>
              <a:t>据</a:t>
            </a:r>
            <a:r>
              <a:rPr lang="zh-CN" altLang="en-US" sz="2000" dirty="0">
                <a:solidFill>
                  <a:srgbClr val="FF0000"/>
                </a:solidFill>
                <a:latin typeface="华文中宋" pitchFamily="2" charset="-122"/>
                <a:ea typeface="华文中宋" pitchFamily="2" charset="-122"/>
                <a:cs typeface="+mn-ea"/>
                <a:sym typeface="+mn-lt"/>
              </a:rPr>
              <a:t>归集</a:t>
            </a:r>
            <a:endParaRPr lang="en-US" sz="2000" dirty="0">
              <a:solidFill>
                <a:srgbClr val="FF0000"/>
              </a:solidFill>
              <a:latin typeface="华文中宋" pitchFamily="2" charset="-122"/>
              <a:ea typeface="华文中宋" pitchFamily="2" charset="-122"/>
              <a:cs typeface="+mn-ea"/>
              <a:sym typeface="+mn-lt"/>
            </a:endParaRPr>
          </a:p>
        </p:txBody>
      </p:sp>
      <p:sp>
        <p:nvSpPr>
          <p:cNvPr id="70" name="AutoShape 2"/>
          <p:cNvSpPr>
            <a:spLocks noChangeArrowheads="1"/>
          </p:cNvSpPr>
          <p:nvPr/>
        </p:nvSpPr>
        <p:spPr bwMode="auto">
          <a:xfrm>
            <a:off x="615877" y="1719453"/>
            <a:ext cx="3970337" cy="3759869"/>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nSpc>
                <a:spcPct val="150000"/>
              </a:lnSpc>
            </a:pPr>
            <a:r>
              <a:rPr lang="zh-CN" altLang="en-US" dirty="0">
                <a:solidFill>
                  <a:srgbClr val="F8F8F8"/>
                </a:solidFill>
                <a:latin typeface="华文中宋" pitchFamily="2" charset="-122"/>
                <a:ea typeface="华文中宋" pitchFamily="2" charset="-122"/>
              </a:rPr>
              <a:t> </a:t>
            </a:r>
            <a:r>
              <a:rPr lang="zh-CN" altLang="en-US" dirty="0" smtClean="0">
                <a:solidFill>
                  <a:srgbClr val="F8F8F8"/>
                </a:solidFill>
                <a:latin typeface="华文中宋" pitchFamily="2" charset="-122"/>
                <a:ea typeface="华文中宋" pitchFamily="2" charset="-122"/>
              </a:rPr>
              <a:t>       </a:t>
            </a:r>
            <a:endParaRPr lang="en-US" altLang="zh-CN" dirty="0" smtClean="0">
              <a:solidFill>
                <a:srgbClr val="F8F8F8"/>
              </a:solidFill>
              <a:latin typeface="华文中宋" pitchFamily="2" charset="-122"/>
              <a:ea typeface="华文中宋" pitchFamily="2" charset="-122"/>
            </a:endParaRPr>
          </a:p>
          <a:p>
            <a:pPr>
              <a:lnSpc>
                <a:spcPct val="150000"/>
              </a:lnSpc>
            </a:pPr>
            <a:r>
              <a:rPr lang="zh-CN" altLang="en-US" dirty="0" smtClean="0">
                <a:solidFill>
                  <a:srgbClr val="F8F8F8"/>
                </a:solidFill>
                <a:latin typeface="华文中宋" pitchFamily="2" charset="-122"/>
                <a:ea typeface="华文中宋" pitchFamily="2" charset="-122"/>
              </a:rPr>
              <a:t>个人应当凭纳税人识别号实名办税。</a:t>
            </a:r>
          </a:p>
          <a:p>
            <a:pPr>
              <a:lnSpc>
                <a:spcPct val="150000"/>
              </a:lnSpc>
            </a:pPr>
            <a:endParaRPr lang="en-US" altLang="zh-CN" dirty="0" smtClean="0">
              <a:solidFill>
                <a:srgbClr val="F8F8F8"/>
              </a:solidFill>
              <a:latin typeface="华文中宋" pitchFamily="2" charset="-122"/>
              <a:ea typeface="华文中宋" pitchFamily="2" charset="-122"/>
            </a:endParaRPr>
          </a:p>
          <a:p>
            <a:pPr>
              <a:lnSpc>
                <a:spcPct val="150000"/>
              </a:lnSpc>
            </a:pPr>
            <a:r>
              <a:rPr lang="en-US" altLang="zh-CN" dirty="0" smtClean="0">
                <a:solidFill>
                  <a:srgbClr val="F8F8F8"/>
                </a:solidFill>
                <a:latin typeface="华文中宋" pitchFamily="2" charset="-122"/>
                <a:ea typeface="华文中宋" pitchFamily="2" charset="-122"/>
              </a:rPr>
              <a:t>      ——</a:t>
            </a:r>
            <a:r>
              <a:rPr lang="zh-CN" altLang="en-US" dirty="0" smtClean="0">
                <a:solidFill>
                  <a:srgbClr val="F8F8F8"/>
                </a:solidFill>
                <a:latin typeface="华文中宋" pitchFamily="2" charset="-122"/>
                <a:ea typeface="华文中宋" pitchFamily="2" charset="-122"/>
              </a:rPr>
              <a:t>个人所得税法实施条例（征求意见稿）第三十二条</a:t>
            </a:r>
            <a:endParaRPr lang="zh-CN" altLang="en-US" dirty="0">
              <a:solidFill>
                <a:srgbClr val="F8F8F8"/>
              </a:solidFill>
              <a:latin typeface="华文中宋" pitchFamily="2" charset="-122"/>
              <a:ea typeface="华文中宋" pitchFamily="2" charset="-122"/>
            </a:endParaRPr>
          </a:p>
        </p:txBody>
      </p:sp>
      <p:sp>
        <p:nvSpPr>
          <p:cNvPr id="30" name="AutoShape 22"/>
          <p:cNvSpPr>
            <a:spLocks noChangeArrowheads="1"/>
          </p:cNvSpPr>
          <p:nvPr/>
        </p:nvSpPr>
        <p:spPr bwMode="auto">
          <a:xfrm>
            <a:off x="757164" y="1484784"/>
            <a:ext cx="3686175" cy="501650"/>
          </a:xfrm>
          <a:prstGeom prst="roundRect">
            <a:avLst>
              <a:gd name="adj" fmla="val 0"/>
            </a:avLst>
          </a:prstGeom>
          <a:solidFill>
            <a:schemeClr val="accent6">
              <a:lumMod val="50000"/>
            </a:schemeClr>
          </a:solidFill>
          <a:ln w="3175" cmpd="sng">
            <a:solidFill>
              <a:srgbClr val="D7D7D7"/>
            </a:solidFill>
            <a:round/>
            <a:headEnd/>
            <a:tailEnd/>
          </a:ln>
        </p:spPr>
        <p:txBody>
          <a:bodyPr lIns="91428" tIns="45714" rIns="91428" bIns="45714" anchor="ctr"/>
          <a:lstStyle/>
          <a:p>
            <a:pPr algn="ctr">
              <a:lnSpc>
                <a:spcPct val="120000"/>
              </a:lnSpc>
            </a:pPr>
            <a:r>
              <a:rPr lang="zh-CN" altLang="en-US" b="1" dirty="0" smtClean="0">
                <a:solidFill>
                  <a:srgbClr val="FFFFFF"/>
                </a:solidFill>
                <a:latin typeface="华文中宋" pitchFamily="2" charset="-122"/>
                <a:ea typeface="华文中宋" pitchFamily="2" charset="-122"/>
              </a:rPr>
              <a:t>税法条文</a:t>
            </a:r>
            <a:endParaRPr lang="zh-CN" altLang="en-US" b="1" dirty="0">
              <a:solidFill>
                <a:srgbClr val="FFFFFF"/>
              </a:solidFill>
              <a:latin typeface="华文中宋" pitchFamily="2" charset="-122"/>
              <a:ea typeface="华文中宋"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Oval 4"/>
          <p:cNvSpPr>
            <a:spLocks noChangeArrowheads="1"/>
          </p:cNvSpPr>
          <p:nvPr/>
        </p:nvSpPr>
        <p:spPr bwMode="auto">
          <a:xfrm>
            <a:off x="3438526" y="1925639"/>
            <a:ext cx="3355975" cy="3355975"/>
          </a:xfrm>
          <a:prstGeom prst="ellipse">
            <a:avLst/>
          </a:prstGeom>
          <a:noFill/>
          <a:ln w="12700" cmpd="sng">
            <a:solidFill>
              <a:srgbClr val="2B2E30"/>
            </a:solidFill>
            <a:prstDash val="dash"/>
            <a:round/>
            <a:headEnd/>
            <a:tailEnd/>
          </a:ln>
          <a:extLst>
            <a:ext uri="{909E8E84-426E-40DD-AFC4-6F175D3DCCD1}">
              <a14:hiddenFill xmlns:a14="http://schemas.microsoft.com/office/drawing/2010/main" xmlns="">
                <a:solidFill>
                  <a:srgbClr val="FFFFFF"/>
                </a:solidFill>
              </a14:hiddenFill>
            </a:ext>
          </a:extLst>
        </p:spPr>
        <p:txBody>
          <a:bodyPr wrap="none" lIns="91428" tIns="45714" rIns="91428" bIns="45714" anchor="ctr"/>
          <a:lstStyle/>
          <a:p>
            <a:endParaRPr lang="zh-CN" altLang="en-US">
              <a:solidFill>
                <a:srgbClr val="000000"/>
              </a:solidFill>
              <a:latin typeface="华文中宋" pitchFamily="2" charset="-122"/>
              <a:ea typeface="华文中宋" pitchFamily="2" charset="-122"/>
            </a:endParaRPr>
          </a:p>
        </p:txBody>
      </p:sp>
      <p:sp>
        <p:nvSpPr>
          <p:cNvPr id="15367" name="Oval 8"/>
          <p:cNvSpPr>
            <a:spLocks noChangeArrowheads="1"/>
          </p:cNvSpPr>
          <p:nvPr/>
        </p:nvSpPr>
        <p:spPr bwMode="auto">
          <a:xfrm>
            <a:off x="4728368" y="1584326"/>
            <a:ext cx="777875" cy="777875"/>
          </a:xfrm>
          <a:prstGeom prst="ellipse">
            <a:avLst/>
          </a:prstGeom>
          <a:solidFill>
            <a:srgbClr val="D01C63"/>
          </a:solidFill>
          <a:ln>
            <a:noFill/>
          </a:ln>
          <a:extLst/>
        </p:spPr>
        <p:txBody>
          <a:bodyPr wrap="none" lIns="91428" tIns="45714" rIns="91428" bIns="45714" anchor="ctr"/>
          <a:lstStyle/>
          <a:p>
            <a:pPr algn="ctr"/>
            <a:r>
              <a:rPr lang="zh-CN" altLang="en-US" sz="1600" dirty="0">
                <a:solidFill>
                  <a:srgbClr val="FFFFFF"/>
                </a:solidFill>
                <a:latin typeface="华文中宋" pitchFamily="2" charset="-122"/>
                <a:ea typeface="华文中宋" pitchFamily="2" charset="-122"/>
              </a:rPr>
              <a:t>实名</a:t>
            </a:r>
            <a:endParaRPr lang="en-US" altLang="zh-CN" sz="1600" dirty="0">
              <a:solidFill>
                <a:srgbClr val="FFFFFF"/>
              </a:solidFill>
              <a:latin typeface="华文中宋" pitchFamily="2" charset="-122"/>
              <a:ea typeface="华文中宋" pitchFamily="2" charset="-122"/>
            </a:endParaRPr>
          </a:p>
          <a:p>
            <a:pPr algn="ctr"/>
            <a:r>
              <a:rPr lang="zh-CN" altLang="en-US" sz="1600" dirty="0">
                <a:solidFill>
                  <a:srgbClr val="FFFFFF"/>
                </a:solidFill>
                <a:latin typeface="华文中宋" pitchFamily="2" charset="-122"/>
                <a:ea typeface="华文中宋" pitchFamily="2" charset="-122"/>
              </a:rPr>
              <a:t>办税</a:t>
            </a:r>
          </a:p>
        </p:txBody>
      </p:sp>
      <p:sp>
        <p:nvSpPr>
          <p:cNvPr id="15368" name="Oval 9"/>
          <p:cNvSpPr>
            <a:spLocks noChangeArrowheads="1"/>
          </p:cNvSpPr>
          <p:nvPr/>
        </p:nvSpPr>
        <p:spPr bwMode="auto">
          <a:xfrm>
            <a:off x="6165851" y="3956051"/>
            <a:ext cx="777875" cy="777875"/>
          </a:xfrm>
          <a:prstGeom prst="ellipse">
            <a:avLst/>
          </a:prstGeom>
          <a:solidFill>
            <a:srgbClr val="D01C63"/>
          </a:solidFill>
          <a:ln>
            <a:noFill/>
          </a:ln>
          <a:extLst/>
        </p:spPr>
        <p:txBody>
          <a:bodyPr wrap="none" lIns="91428" tIns="45714" rIns="91428" bIns="45714" anchor="ctr"/>
          <a:lstStyle/>
          <a:p>
            <a:pPr algn="ctr"/>
            <a:r>
              <a:rPr lang="zh-CN" altLang="en-US" sz="1600" dirty="0">
                <a:solidFill>
                  <a:srgbClr val="FFFFFF"/>
                </a:solidFill>
                <a:latin typeface="华文中宋" pitchFamily="2" charset="-122"/>
                <a:ea typeface="华文中宋" pitchFamily="2" charset="-122"/>
              </a:rPr>
              <a:t>完税</a:t>
            </a:r>
            <a:endParaRPr lang="en-US" altLang="zh-CN" sz="1600" dirty="0">
              <a:solidFill>
                <a:srgbClr val="FFFFFF"/>
              </a:solidFill>
              <a:latin typeface="华文中宋" pitchFamily="2" charset="-122"/>
              <a:ea typeface="华文中宋" pitchFamily="2" charset="-122"/>
            </a:endParaRPr>
          </a:p>
          <a:p>
            <a:pPr algn="ctr"/>
            <a:r>
              <a:rPr lang="zh-CN" altLang="en-US" sz="1600" dirty="0">
                <a:solidFill>
                  <a:srgbClr val="FFFFFF"/>
                </a:solidFill>
                <a:latin typeface="华文中宋" pitchFamily="2" charset="-122"/>
                <a:ea typeface="华文中宋" pitchFamily="2" charset="-122"/>
              </a:rPr>
              <a:t>证明</a:t>
            </a:r>
          </a:p>
        </p:txBody>
      </p:sp>
      <p:sp>
        <p:nvSpPr>
          <p:cNvPr id="15369" name="Oval 10"/>
          <p:cNvSpPr>
            <a:spLocks noChangeArrowheads="1"/>
          </p:cNvSpPr>
          <p:nvPr/>
        </p:nvSpPr>
        <p:spPr bwMode="auto">
          <a:xfrm>
            <a:off x="3243263" y="3994151"/>
            <a:ext cx="777875" cy="777875"/>
          </a:xfrm>
          <a:prstGeom prst="ellipse">
            <a:avLst/>
          </a:prstGeom>
          <a:solidFill>
            <a:srgbClr val="D01C63"/>
          </a:solidFill>
          <a:ln>
            <a:noFill/>
          </a:ln>
          <a:extLst/>
        </p:spPr>
        <p:txBody>
          <a:bodyPr wrap="none" lIns="91428" tIns="45714" rIns="91428" bIns="45714" anchor="ctr"/>
          <a:lstStyle/>
          <a:p>
            <a:pPr algn="ctr"/>
            <a:r>
              <a:rPr lang="zh-CN" altLang="en-US" sz="1200" dirty="0">
                <a:solidFill>
                  <a:srgbClr val="FFFFFF"/>
                </a:solidFill>
                <a:latin typeface="华文中宋" pitchFamily="2" charset="-122"/>
                <a:ea typeface="华文中宋" pitchFamily="2" charset="-122"/>
              </a:rPr>
              <a:t>查询</a:t>
            </a:r>
            <a:r>
              <a:rPr lang="zh-CN" altLang="en-US" sz="1200" dirty="0" smtClean="0">
                <a:solidFill>
                  <a:srgbClr val="FFFFFF"/>
                </a:solidFill>
                <a:latin typeface="华文中宋" pitchFamily="2" charset="-122"/>
                <a:ea typeface="华文中宋" pitchFamily="2" charset="-122"/>
              </a:rPr>
              <a:t>收入</a:t>
            </a:r>
            <a:endParaRPr lang="en-US" altLang="zh-CN" sz="1200" dirty="0" smtClean="0">
              <a:solidFill>
                <a:srgbClr val="FFFFFF"/>
              </a:solidFill>
              <a:latin typeface="华文中宋" pitchFamily="2" charset="-122"/>
              <a:ea typeface="华文中宋" pitchFamily="2" charset="-122"/>
            </a:endParaRPr>
          </a:p>
          <a:p>
            <a:pPr algn="ctr"/>
            <a:r>
              <a:rPr lang="zh-CN" altLang="en-US" sz="1200" dirty="0" smtClean="0">
                <a:solidFill>
                  <a:srgbClr val="FFFFFF"/>
                </a:solidFill>
                <a:latin typeface="华文中宋" pitchFamily="2" charset="-122"/>
                <a:ea typeface="华文中宋" pitchFamily="2" charset="-122"/>
              </a:rPr>
              <a:t>和</a:t>
            </a:r>
            <a:endParaRPr lang="en-US" altLang="zh-CN" sz="1200" dirty="0">
              <a:solidFill>
                <a:srgbClr val="FFFFFF"/>
              </a:solidFill>
              <a:latin typeface="华文中宋" pitchFamily="2" charset="-122"/>
              <a:ea typeface="华文中宋" pitchFamily="2" charset="-122"/>
            </a:endParaRPr>
          </a:p>
          <a:p>
            <a:pPr algn="ctr"/>
            <a:r>
              <a:rPr lang="zh-CN" altLang="en-US" sz="1200" dirty="0">
                <a:solidFill>
                  <a:srgbClr val="FFFFFF"/>
                </a:solidFill>
                <a:latin typeface="华文中宋" pitchFamily="2" charset="-122"/>
                <a:ea typeface="华文中宋" pitchFamily="2" charset="-122"/>
              </a:rPr>
              <a:t>纳税记录</a:t>
            </a:r>
          </a:p>
        </p:txBody>
      </p:sp>
      <p:cxnSp>
        <p:nvCxnSpPr>
          <p:cNvPr id="15370" name="AutoShape 11"/>
          <p:cNvCxnSpPr>
            <a:cxnSpLocks noChangeShapeType="1"/>
          </p:cNvCxnSpPr>
          <p:nvPr/>
        </p:nvCxnSpPr>
        <p:spPr bwMode="auto">
          <a:xfrm flipV="1">
            <a:off x="3974123" y="3896794"/>
            <a:ext cx="521295" cy="332306"/>
          </a:xfrm>
          <a:prstGeom prst="straightConnector1">
            <a:avLst/>
          </a:prstGeom>
          <a:noFill/>
          <a:ln w="9525" cmpd="sng">
            <a:solidFill>
              <a:srgbClr val="2B2E30"/>
            </a:solidFill>
            <a:round/>
            <a:headEnd/>
            <a:tailEnd/>
          </a:ln>
          <a:extLst>
            <a:ext uri="{909E8E84-426E-40DD-AFC4-6F175D3DCCD1}">
              <a14:hiddenFill xmlns:a14="http://schemas.microsoft.com/office/drawing/2010/main" xmlns="">
                <a:noFill/>
              </a14:hiddenFill>
            </a:ext>
          </a:extLst>
        </p:spPr>
      </p:cxnSp>
      <p:cxnSp>
        <p:nvCxnSpPr>
          <p:cNvPr id="15371" name="AutoShape 12"/>
          <p:cNvCxnSpPr>
            <a:cxnSpLocks noChangeShapeType="1"/>
          </p:cNvCxnSpPr>
          <p:nvPr/>
        </p:nvCxnSpPr>
        <p:spPr bwMode="auto">
          <a:xfrm flipH="1" flipV="1">
            <a:off x="5676902" y="3789043"/>
            <a:ext cx="539260" cy="378511"/>
          </a:xfrm>
          <a:prstGeom prst="straightConnector1">
            <a:avLst/>
          </a:prstGeom>
          <a:noFill/>
          <a:ln w="9525" cmpd="sng">
            <a:solidFill>
              <a:srgbClr val="2B2E30"/>
            </a:solidFill>
            <a:round/>
            <a:headEnd/>
            <a:tailEnd/>
          </a:ln>
          <a:extLst>
            <a:ext uri="{909E8E84-426E-40DD-AFC4-6F175D3DCCD1}">
              <a14:hiddenFill xmlns:a14="http://schemas.microsoft.com/office/drawing/2010/main" xmlns="">
                <a:noFill/>
              </a14:hiddenFill>
            </a:ext>
          </a:extLst>
        </p:spPr>
      </p:cxnSp>
      <p:cxnSp>
        <p:nvCxnSpPr>
          <p:cNvPr id="15372" name="AutoShape 13"/>
          <p:cNvCxnSpPr>
            <a:cxnSpLocks noChangeShapeType="1"/>
            <a:stCxn id="15367" idx="4"/>
            <a:endCxn id="15374" idx="0"/>
          </p:cNvCxnSpPr>
          <p:nvPr/>
        </p:nvCxnSpPr>
        <p:spPr bwMode="auto">
          <a:xfrm>
            <a:off x="5117306" y="2362201"/>
            <a:ext cx="0" cy="430212"/>
          </a:xfrm>
          <a:prstGeom prst="straightConnector1">
            <a:avLst/>
          </a:prstGeom>
          <a:noFill/>
          <a:ln w="9525" cmpd="sng">
            <a:solidFill>
              <a:srgbClr val="2B2E30"/>
            </a:solidFill>
            <a:round/>
            <a:headEnd/>
            <a:tailEnd/>
          </a:ln>
          <a:extLst>
            <a:ext uri="{909E8E84-426E-40DD-AFC4-6F175D3DCCD1}">
              <a14:hiddenFill xmlns:a14="http://schemas.microsoft.com/office/drawing/2010/main" xmlns="">
                <a:noFill/>
              </a14:hiddenFill>
            </a:ext>
          </a:extLst>
        </p:spPr>
      </p:cxnSp>
      <p:sp>
        <p:nvSpPr>
          <p:cNvPr id="15374" name="Oval 16"/>
          <p:cNvSpPr>
            <a:spLocks noChangeArrowheads="1"/>
          </p:cNvSpPr>
          <p:nvPr/>
        </p:nvSpPr>
        <p:spPr bwMode="auto">
          <a:xfrm>
            <a:off x="4381500" y="2792413"/>
            <a:ext cx="1471612" cy="1439862"/>
          </a:xfrm>
          <a:prstGeom prst="ellipse">
            <a:avLst/>
          </a:prstGeom>
          <a:solidFill>
            <a:srgbClr val="D01C63"/>
          </a:solidFill>
          <a:ln>
            <a:noFill/>
          </a:ln>
          <a:extLst/>
        </p:spPr>
        <p:txBody>
          <a:bodyPr wrap="none" lIns="91428" tIns="45714" rIns="91428" bIns="45714" anchor="ctr"/>
          <a:lstStyle/>
          <a:p>
            <a:pPr algn="ctr"/>
            <a:r>
              <a:rPr lang="zh-CN" altLang="en-US" sz="2000" b="1" dirty="0">
                <a:solidFill>
                  <a:srgbClr val="FFFFFF"/>
                </a:solidFill>
                <a:latin typeface="华文中宋" pitchFamily="2" charset="-122"/>
                <a:ea typeface="华文中宋" pitchFamily="2" charset="-122"/>
              </a:rPr>
              <a:t>纳税识别</a:t>
            </a:r>
            <a:endParaRPr lang="en-US" altLang="zh-CN" sz="2000" b="1" dirty="0">
              <a:solidFill>
                <a:srgbClr val="FFFFFF"/>
              </a:solidFill>
              <a:latin typeface="华文中宋" pitchFamily="2" charset="-122"/>
              <a:ea typeface="华文中宋" pitchFamily="2" charset="-122"/>
            </a:endParaRPr>
          </a:p>
          <a:p>
            <a:pPr algn="ctr"/>
            <a:r>
              <a:rPr lang="zh-CN" altLang="en-US" sz="2000" b="1" dirty="0">
                <a:solidFill>
                  <a:srgbClr val="FFFFFF"/>
                </a:solidFill>
                <a:latin typeface="华文中宋" pitchFamily="2" charset="-122"/>
                <a:ea typeface="华文中宋" pitchFamily="2" charset="-122"/>
              </a:rPr>
              <a:t>号用途</a:t>
            </a:r>
            <a:endParaRPr lang="zh-CN" altLang="en-US" sz="1600" b="1" dirty="0">
              <a:solidFill>
                <a:srgbClr val="FFFFFF"/>
              </a:solidFill>
              <a:latin typeface="华文中宋" pitchFamily="2" charset="-122"/>
              <a:ea typeface="华文中宋" pitchFamily="2" charset="-122"/>
            </a:endParaRPr>
          </a:p>
        </p:txBody>
      </p:sp>
      <p:sp>
        <p:nvSpPr>
          <p:cNvPr id="15375" name="TextBox 18"/>
          <p:cNvSpPr txBox="1">
            <a:spLocks noChangeArrowheads="1"/>
          </p:cNvSpPr>
          <p:nvPr/>
        </p:nvSpPr>
        <p:spPr bwMode="auto">
          <a:xfrm>
            <a:off x="1147764" y="388938"/>
            <a:ext cx="3583008"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smtClean="0">
                <a:latin typeface="微软雅黑" pitchFamily="34" charset="-122"/>
                <a:ea typeface="微软雅黑" pitchFamily="34" charset="-122"/>
              </a:rPr>
              <a:t>1.1.2</a:t>
            </a:r>
            <a:r>
              <a:rPr lang="zh-CN" altLang="en-US" sz="2000" dirty="0">
                <a:latin typeface="微软雅黑" pitchFamily="34" charset="-122"/>
                <a:ea typeface="微软雅黑" pitchFamily="34" charset="-122"/>
              </a:rPr>
              <a:t>纳税人识别号有</a:t>
            </a:r>
            <a:r>
              <a:rPr lang="zh-CN" altLang="en-US" sz="2000" dirty="0" smtClean="0">
                <a:latin typeface="微软雅黑" pitchFamily="34" charset="-122"/>
                <a:ea typeface="微软雅黑" pitchFamily="34" charset="-122"/>
              </a:rPr>
              <a:t>什么作用</a:t>
            </a:r>
            <a:endParaRPr lang="zh-CN" altLang="en-US" sz="2000" dirty="0">
              <a:latin typeface="微软雅黑" pitchFamily="34" charset="-122"/>
              <a:ea typeface="微软雅黑" pitchFamily="34" charset="-122"/>
            </a:endParaRP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Tree>
    <p:extLst>
      <p:ext uri="{BB962C8B-B14F-4D97-AF65-F5344CB8AC3E}">
        <p14:creationId xmlns:p14="http://schemas.microsoft.com/office/powerpoint/2010/main" xmlns="" val="13192488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1" name="TextBox 16"/>
          <p:cNvSpPr txBox="1">
            <a:spLocks noChangeArrowheads="1"/>
          </p:cNvSpPr>
          <p:nvPr/>
        </p:nvSpPr>
        <p:spPr bwMode="auto">
          <a:xfrm>
            <a:off x="1147763" y="388938"/>
            <a:ext cx="3401869"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smtClean="0">
                <a:latin typeface="微软雅黑" pitchFamily="34" charset="-122"/>
                <a:ea typeface="微软雅黑" pitchFamily="34" charset="-122"/>
              </a:rPr>
              <a:t>1.2.1</a:t>
            </a:r>
            <a:r>
              <a:rPr lang="zh-CN" altLang="en-US" sz="2000" dirty="0" smtClean="0">
                <a:latin typeface="微软雅黑" pitchFamily="34" charset="-122"/>
                <a:ea typeface="微软雅黑" pitchFamily="34" charset="-122"/>
              </a:rPr>
              <a:t> 怎么取得纳税人识别号</a:t>
            </a:r>
            <a:endParaRPr lang="zh-CN" altLang="en-US" sz="2000" dirty="0">
              <a:latin typeface="微软雅黑" pitchFamily="34" charset="-122"/>
              <a:ea typeface="微软雅黑" pitchFamily="34" charset="-122"/>
            </a:endParaRPr>
          </a:p>
        </p:txBody>
      </p:sp>
      <p:sp>
        <p:nvSpPr>
          <p:cNvPr id="9232" name="五边形 17"/>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9233" name="燕尾形 18"/>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
        <p:nvSpPr>
          <p:cNvPr id="65" name="Oval 26"/>
          <p:cNvSpPr>
            <a:spLocks/>
          </p:cNvSpPr>
          <p:nvPr/>
        </p:nvSpPr>
        <p:spPr bwMode="auto">
          <a:xfrm>
            <a:off x="6795207" y="5479322"/>
            <a:ext cx="2934082" cy="253934"/>
          </a:xfrm>
          <a:prstGeom prst="ellipse">
            <a:avLst/>
          </a:prstGeom>
          <a:solidFill>
            <a:srgbClr val="E6E5E5"/>
          </a:solidFill>
          <a:ln w="9525">
            <a:solidFill>
              <a:srgbClr val="445469">
                <a:alpha val="0"/>
              </a:srgbClr>
            </a:solidFill>
            <a:round/>
            <a:headEnd/>
            <a:tailEnd/>
          </a:ln>
        </p:spPr>
        <p:txBody>
          <a:bodyPr lIns="0" tIns="0" rIns="0" bIns="0"/>
          <a:lstStyle/>
          <a:p>
            <a:pPr defTabSz="914279" fontAlgn="auto">
              <a:spcBef>
                <a:spcPts val="0"/>
              </a:spcBef>
              <a:spcAft>
                <a:spcPts val="0"/>
              </a:spcAft>
            </a:pPr>
            <a:endParaRPr lang="en-US" kern="0">
              <a:solidFill>
                <a:srgbClr val="445469"/>
              </a:solidFill>
              <a:latin typeface="华文中宋" pitchFamily="2" charset="-122"/>
              <a:ea typeface="华文中宋" pitchFamily="2" charset="-122"/>
              <a:cs typeface="+mn-ea"/>
              <a:sym typeface="+mn-lt"/>
            </a:endParaRPr>
          </a:p>
        </p:txBody>
      </p:sp>
      <p:sp>
        <p:nvSpPr>
          <p:cNvPr id="70" name="AutoShape 2"/>
          <p:cNvSpPr>
            <a:spLocks noChangeArrowheads="1"/>
          </p:cNvSpPr>
          <p:nvPr/>
        </p:nvSpPr>
        <p:spPr bwMode="auto">
          <a:xfrm>
            <a:off x="1147763" y="1196752"/>
            <a:ext cx="9648353" cy="2257921"/>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nSpc>
                <a:spcPct val="150000"/>
              </a:lnSpc>
            </a:pPr>
            <a:r>
              <a:rPr lang="zh-CN" altLang="en-US" dirty="0">
                <a:solidFill>
                  <a:srgbClr val="F8F8F8"/>
                </a:solidFill>
                <a:latin typeface="华文中宋" pitchFamily="2" charset="-122"/>
                <a:ea typeface="华文中宋" pitchFamily="2" charset="-122"/>
              </a:rPr>
              <a:t> </a:t>
            </a:r>
            <a:r>
              <a:rPr lang="zh-CN" altLang="en-US" dirty="0" smtClean="0">
                <a:solidFill>
                  <a:srgbClr val="F8F8F8"/>
                </a:solidFill>
                <a:latin typeface="华文中宋" pitchFamily="2" charset="-122"/>
                <a:ea typeface="华文中宋" pitchFamily="2" charset="-122"/>
              </a:rPr>
              <a:t>      纳税人</a:t>
            </a:r>
            <a:r>
              <a:rPr lang="zh-CN" altLang="en-US" dirty="0">
                <a:solidFill>
                  <a:srgbClr val="F8F8F8"/>
                </a:solidFill>
                <a:latin typeface="华文中宋" pitchFamily="2" charset="-122"/>
                <a:ea typeface="华文中宋" pitchFamily="2" charset="-122"/>
              </a:rPr>
              <a:t>有中国公民身份号码的，以中国公民身份号码为纳税人识别号；纳税人没有中国公民身份号码的，由税务机关赋予其纳税人识别号。扣缴义务人扣缴税款时，纳税人应当向扣缴义务人提供纳税人识别号。</a:t>
            </a:r>
          </a:p>
          <a:p>
            <a:pPr>
              <a:lnSpc>
                <a:spcPct val="150000"/>
              </a:lnSpc>
            </a:pPr>
            <a:r>
              <a:rPr lang="zh-CN" altLang="en-US" dirty="0" smtClean="0">
                <a:solidFill>
                  <a:srgbClr val="F8F8F8"/>
                </a:solidFill>
                <a:latin typeface="华文中宋" pitchFamily="2" charset="-122"/>
                <a:ea typeface="华文中宋" pitchFamily="2" charset="-122"/>
              </a:rPr>
              <a:t>                                                                                       </a:t>
            </a:r>
            <a:r>
              <a:rPr lang="en-US" altLang="zh-CN" dirty="0" smtClean="0">
                <a:solidFill>
                  <a:srgbClr val="F8F8F8"/>
                </a:solidFill>
                <a:latin typeface="华文中宋" pitchFamily="2" charset="-122"/>
                <a:ea typeface="华文中宋" pitchFamily="2" charset="-122"/>
              </a:rPr>
              <a:t>——</a:t>
            </a:r>
            <a:r>
              <a:rPr lang="zh-CN" altLang="en-US" dirty="0">
                <a:solidFill>
                  <a:srgbClr val="F8F8F8"/>
                </a:solidFill>
                <a:latin typeface="华文中宋" pitchFamily="2" charset="-122"/>
                <a:ea typeface="华文中宋" pitchFamily="2" charset="-122"/>
              </a:rPr>
              <a:t>新个人所得税法第九条</a:t>
            </a:r>
          </a:p>
        </p:txBody>
      </p:sp>
      <p:sp>
        <p:nvSpPr>
          <p:cNvPr id="30" name="AutoShape 2"/>
          <p:cNvSpPr>
            <a:spLocks noChangeArrowheads="1"/>
          </p:cNvSpPr>
          <p:nvPr/>
        </p:nvSpPr>
        <p:spPr bwMode="auto">
          <a:xfrm>
            <a:off x="1147763" y="3861049"/>
            <a:ext cx="9648353" cy="2304256"/>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nSpc>
                <a:spcPct val="150000"/>
              </a:lnSpc>
            </a:pPr>
            <a:r>
              <a:rPr lang="zh-CN" altLang="en-US" dirty="0" smtClean="0">
                <a:solidFill>
                  <a:srgbClr val="F8F8F8"/>
                </a:solidFill>
                <a:latin typeface="华文中宋" pitchFamily="2" charset="-122"/>
                <a:ea typeface="华文中宋" pitchFamily="2" charset="-122"/>
              </a:rPr>
              <a:t>       没有</a:t>
            </a:r>
            <a:r>
              <a:rPr lang="zh-CN" altLang="en-US" dirty="0">
                <a:solidFill>
                  <a:srgbClr val="F8F8F8"/>
                </a:solidFill>
                <a:latin typeface="华文中宋" pitchFamily="2" charset="-122"/>
                <a:ea typeface="华文中宋" pitchFamily="2" charset="-122"/>
              </a:rPr>
              <a:t>中国公民身份号码的个人，应当在首次发生纳税义务时，按照税务机关规定报送</a:t>
            </a:r>
            <a:r>
              <a:rPr lang="zh-CN" altLang="en-US" dirty="0">
                <a:solidFill>
                  <a:srgbClr val="FFFF00"/>
                </a:solidFill>
                <a:latin typeface="华文中宋" pitchFamily="2" charset="-122"/>
                <a:ea typeface="华文中宋" pitchFamily="2" charset="-122"/>
              </a:rPr>
              <a:t>与纳税有关的信息</a:t>
            </a:r>
            <a:r>
              <a:rPr lang="zh-CN" altLang="en-US" dirty="0">
                <a:solidFill>
                  <a:srgbClr val="F8F8F8"/>
                </a:solidFill>
                <a:latin typeface="华文中宋" pitchFamily="2" charset="-122"/>
                <a:ea typeface="华文中宋" pitchFamily="2" charset="-122"/>
              </a:rPr>
              <a:t>，由税务机关赋予其纳税人识别号。</a:t>
            </a:r>
          </a:p>
          <a:p>
            <a:pPr>
              <a:lnSpc>
                <a:spcPct val="150000"/>
              </a:lnSpc>
            </a:pPr>
            <a:r>
              <a:rPr lang="en-US" altLang="zh-CN" dirty="0" smtClean="0">
                <a:solidFill>
                  <a:srgbClr val="F8F8F8"/>
                </a:solidFill>
                <a:latin typeface="华文中宋" pitchFamily="2" charset="-122"/>
                <a:ea typeface="华文中宋" pitchFamily="2" charset="-122"/>
              </a:rPr>
              <a:t>                                                    ——</a:t>
            </a:r>
            <a:r>
              <a:rPr lang="zh-CN" altLang="en-US" dirty="0">
                <a:solidFill>
                  <a:srgbClr val="F8F8F8"/>
                </a:solidFill>
                <a:latin typeface="华文中宋" pitchFamily="2" charset="-122"/>
                <a:ea typeface="华文中宋" pitchFamily="2" charset="-122"/>
              </a:rPr>
              <a:t>个人所得税法实施条例（征求意见稿）第三十二条</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5" name="TextBox 24"/>
          <p:cNvSpPr txBox="1">
            <a:spLocks noChangeArrowheads="1"/>
          </p:cNvSpPr>
          <p:nvPr/>
        </p:nvSpPr>
        <p:spPr bwMode="auto">
          <a:xfrm>
            <a:off x="1147764" y="388938"/>
            <a:ext cx="3326527"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smtClean="0">
                <a:latin typeface="+mn-ea"/>
                <a:ea typeface="+mn-ea"/>
              </a:rPr>
              <a:t>1.2.2</a:t>
            </a:r>
            <a:r>
              <a:rPr lang="zh-CN" altLang="en-US" sz="2000" dirty="0" smtClean="0">
                <a:latin typeface="+mn-ea"/>
                <a:ea typeface="+mn-ea"/>
              </a:rPr>
              <a:t>怎么</a:t>
            </a:r>
            <a:r>
              <a:rPr lang="zh-CN" altLang="en-US" sz="2000" dirty="0">
                <a:latin typeface="+mn-ea"/>
                <a:ea typeface="+mn-ea"/>
              </a:rPr>
              <a:t>取得纳税人识别号</a:t>
            </a:r>
          </a:p>
        </p:txBody>
      </p:sp>
      <p:sp>
        <p:nvSpPr>
          <p:cNvPr id="23566" name="五边形 25"/>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latin typeface="华文中宋" pitchFamily="2" charset="-122"/>
              <a:ea typeface="华文中宋" pitchFamily="2" charset="-122"/>
            </a:endParaRPr>
          </a:p>
        </p:txBody>
      </p:sp>
      <p:sp>
        <p:nvSpPr>
          <p:cNvPr id="23567" name="燕尾形 26"/>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latin typeface="华文中宋" pitchFamily="2" charset="-122"/>
              <a:ea typeface="华文中宋" pitchFamily="2" charset="-122"/>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0371" y="1462286"/>
            <a:ext cx="1390650" cy="13906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矩形 1"/>
          <p:cNvSpPr/>
          <p:nvPr/>
        </p:nvSpPr>
        <p:spPr>
          <a:xfrm>
            <a:off x="2296271" y="1268760"/>
            <a:ext cx="7978574" cy="1754314"/>
          </a:xfrm>
          <a:prstGeom prst="rect">
            <a:avLst/>
          </a:prstGeom>
          <a:solidFill>
            <a:schemeClr val="accent6">
              <a:lumMod val="50000"/>
            </a:schemeClr>
          </a:solidFill>
          <a:ln>
            <a:noFill/>
          </a:ln>
        </p:spPr>
        <p:style>
          <a:lnRef idx="3">
            <a:schemeClr val="lt1"/>
          </a:lnRef>
          <a:fillRef idx="1">
            <a:schemeClr val="accent2"/>
          </a:fillRef>
          <a:effectRef idx="1">
            <a:schemeClr val="accent2"/>
          </a:effectRef>
          <a:fontRef idx="minor">
            <a:schemeClr val="lt1"/>
          </a:fontRef>
        </p:style>
        <p:txBody>
          <a:bodyPr wrap="square" lIns="91428" tIns="45714" rIns="91428" bIns="45714">
            <a:spAutoFit/>
          </a:bodyPr>
          <a:lstStyle/>
          <a:p>
            <a:r>
              <a:rPr lang="en-US" altLang="zh-CN" b="1" dirty="0" smtClean="0">
                <a:solidFill>
                  <a:srgbClr val="FFFF00"/>
                </a:solidFill>
                <a:latin typeface="华文中宋" pitchFamily="2" charset="-122"/>
                <a:ea typeface="华文中宋" pitchFamily="2" charset="-122"/>
              </a:rPr>
              <a:t>      1</a:t>
            </a:r>
            <a:r>
              <a:rPr lang="en-US" altLang="zh-CN" b="1" dirty="0">
                <a:solidFill>
                  <a:srgbClr val="FFFF00"/>
                </a:solidFill>
                <a:latin typeface="华文中宋" pitchFamily="2" charset="-122"/>
                <a:ea typeface="华文中宋" pitchFamily="2" charset="-122"/>
              </a:rPr>
              <a:t>.</a:t>
            </a:r>
            <a:r>
              <a:rPr lang="zh-CN" altLang="en-US" b="1" dirty="0">
                <a:solidFill>
                  <a:srgbClr val="FFFF00"/>
                </a:solidFill>
                <a:latin typeface="华文中宋" pitchFamily="2" charset="-122"/>
                <a:ea typeface="华文中宋" pitchFamily="2" charset="-122"/>
              </a:rPr>
              <a:t>有公民身份证的中国公民：</a:t>
            </a:r>
            <a:endParaRPr lang="en-US" altLang="zh-CN" b="1" dirty="0">
              <a:solidFill>
                <a:srgbClr val="FFFF00"/>
              </a:solidFill>
              <a:latin typeface="华文中宋" pitchFamily="2" charset="-122"/>
              <a:ea typeface="华文中宋" pitchFamily="2" charset="-122"/>
            </a:endParaRPr>
          </a:p>
          <a:p>
            <a:endParaRPr lang="en-US" altLang="zh-CN" dirty="0">
              <a:solidFill>
                <a:srgbClr val="F8F8F8"/>
              </a:solidFill>
              <a:latin typeface="华文中宋" pitchFamily="2" charset="-122"/>
              <a:ea typeface="华文中宋" pitchFamily="2" charset="-122"/>
            </a:endParaRPr>
          </a:p>
          <a:p>
            <a:pPr algn="just"/>
            <a:r>
              <a:rPr lang="en-US" altLang="zh-CN" dirty="0" smtClean="0">
                <a:solidFill>
                  <a:srgbClr val="F8F8F8"/>
                </a:solidFill>
                <a:latin typeface="华文中宋" pitchFamily="2" charset="-122"/>
                <a:ea typeface="华文中宋" pitchFamily="2" charset="-122"/>
              </a:rPr>
              <a:t>       </a:t>
            </a:r>
            <a:r>
              <a:rPr lang="zh-CN" altLang="zh-CN" dirty="0" smtClean="0">
                <a:solidFill>
                  <a:srgbClr val="F8F8F8"/>
                </a:solidFill>
                <a:latin typeface="华文中宋" pitchFamily="2" charset="-122"/>
                <a:ea typeface="华文中宋" pitchFamily="2" charset="-122"/>
              </a:rPr>
              <a:t>有中国公民身份号码的自然人，在首次办理涉税业务时，应当向税务机关或扣缴义务人出示居民身份证，并提交相关基础信息表。税务机关对自然人或扣缴义务人报送的自然人信息进行校验，记录其纳税人识别号。</a:t>
            </a:r>
            <a:endParaRPr lang="en-US" altLang="zh-CN" dirty="0" smtClean="0">
              <a:solidFill>
                <a:srgbClr val="F8F8F8"/>
              </a:solidFill>
              <a:latin typeface="华文中宋" pitchFamily="2" charset="-122"/>
              <a:ea typeface="华文中宋" pitchFamily="2" charset="-122"/>
            </a:endParaRPr>
          </a:p>
          <a:p>
            <a:endParaRPr lang="zh-CN" altLang="en-US" dirty="0">
              <a:solidFill>
                <a:srgbClr val="F8F8F8"/>
              </a:solidFill>
              <a:latin typeface="华文中宋" pitchFamily="2" charset="-122"/>
              <a:ea typeface="华文中宋" pitchFamily="2" charset="-122"/>
            </a:endParaRPr>
          </a:p>
        </p:txBody>
      </p:sp>
      <p:pic>
        <p:nvPicPr>
          <p:cNvPr id="234" name="图片 23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09750" y="3933056"/>
            <a:ext cx="1751892" cy="1751892"/>
          </a:xfrm>
          <a:prstGeom prst="rect">
            <a:avLst/>
          </a:prstGeom>
        </p:spPr>
      </p:pic>
      <p:sp>
        <p:nvSpPr>
          <p:cNvPr id="3" name="矩形 2"/>
          <p:cNvSpPr/>
          <p:nvPr/>
        </p:nvSpPr>
        <p:spPr>
          <a:xfrm>
            <a:off x="2293447" y="3653635"/>
            <a:ext cx="7981398" cy="2308312"/>
          </a:xfrm>
          <a:prstGeom prst="rect">
            <a:avLst/>
          </a:prstGeom>
          <a:solidFill>
            <a:schemeClr val="accent6">
              <a:lumMod val="50000"/>
            </a:schemeClr>
          </a:solidFill>
          <a:ln>
            <a:noFill/>
          </a:ln>
        </p:spPr>
        <p:style>
          <a:lnRef idx="3">
            <a:schemeClr val="lt1"/>
          </a:lnRef>
          <a:fillRef idx="1">
            <a:schemeClr val="accent2"/>
          </a:fillRef>
          <a:effectRef idx="1">
            <a:schemeClr val="accent2"/>
          </a:effectRef>
          <a:fontRef idx="minor">
            <a:schemeClr val="lt1"/>
          </a:fontRef>
        </p:style>
        <p:txBody>
          <a:bodyPr wrap="square" lIns="91428" tIns="45714" rIns="91428" bIns="45714">
            <a:spAutoFit/>
          </a:bodyPr>
          <a:lstStyle/>
          <a:p>
            <a:r>
              <a:rPr lang="en-US" altLang="zh-CN" b="1" dirty="0" smtClean="0">
                <a:solidFill>
                  <a:srgbClr val="FFFF00"/>
                </a:solidFill>
                <a:latin typeface="华文中宋" pitchFamily="2" charset="-122"/>
                <a:ea typeface="华文中宋" pitchFamily="2" charset="-122"/>
              </a:rPr>
              <a:t>      2</a:t>
            </a:r>
            <a:r>
              <a:rPr lang="en-US" altLang="zh-CN" b="1" dirty="0">
                <a:solidFill>
                  <a:srgbClr val="FFFF00"/>
                </a:solidFill>
                <a:latin typeface="华文中宋" pitchFamily="2" charset="-122"/>
                <a:ea typeface="华文中宋" pitchFamily="2" charset="-122"/>
              </a:rPr>
              <a:t>.</a:t>
            </a:r>
            <a:r>
              <a:rPr lang="zh-CN" altLang="zh-CN" b="1" dirty="0">
                <a:solidFill>
                  <a:srgbClr val="FFFF00"/>
                </a:solidFill>
                <a:latin typeface="华文中宋" pitchFamily="2" charset="-122"/>
                <a:ea typeface="华文中宋" pitchFamily="2" charset="-122"/>
              </a:rPr>
              <a:t>无居民身份证的华侨、港澳台居民，以及外籍个人、无国籍个人</a:t>
            </a:r>
            <a:r>
              <a:rPr lang="zh-CN" altLang="en-US" b="1" dirty="0">
                <a:solidFill>
                  <a:srgbClr val="FFFF00"/>
                </a:solidFill>
                <a:latin typeface="华文中宋" pitchFamily="2" charset="-122"/>
                <a:ea typeface="华文中宋" pitchFamily="2" charset="-122"/>
              </a:rPr>
              <a:t>：</a:t>
            </a:r>
            <a:endParaRPr lang="en-US" altLang="zh-CN" b="1" dirty="0">
              <a:solidFill>
                <a:srgbClr val="FFFF00"/>
              </a:solidFill>
              <a:latin typeface="华文中宋" pitchFamily="2" charset="-122"/>
              <a:ea typeface="华文中宋" pitchFamily="2" charset="-122"/>
            </a:endParaRPr>
          </a:p>
          <a:p>
            <a:pPr algn="just"/>
            <a:endParaRPr lang="en-US" altLang="zh-CN" dirty="0">
              <a:solidFill>
                <a:srgbClr val="F8F8F8"/>
              </a:solidFill>
              <a:latin typeface="华文中宋" pitchFamily="2" charset="-122"/>
              <a:ea typeface="华文中宋" pitchFamily="2" charset="-122"/>
            </a:endParaRPr>
          </a:p>
          <a:p>
            <a:r>
              <a:rPr lang="en-US" altLang="zh-CN" dirty="0">
                <a:solidFill>
                  <a:srgbClr val="F8F8F8"/>
                </a:solidFill>
                <a:latin typeface="华文中宋" pitchFamily="2" charset="-122"/>
                <a:ea typeface="华文中宋" pitchFamily="2" charset="-122"/>
              </a:rPr>
              <a:t>      </a:t>
            </a:r>
            <a:r>
              <a:rPr lang="zh-CN" altLang="zh-CN" dirty="0" smtClean="0">
                <a:solidFill>
                  <a:srgbClr val="F8F8F8"/>
                </a:solidFill>
                <a:latin typeface="华文中宋" pitchFamily="2" charset="-122"/>
                <a:ea typeface="华文中宋" pitchFamily="2" charset="-122"/>
              </a:rPr>
              <a:t>首次</a:t>
            </a:r>
            <a:r>
              <a:rPr lang="zh-CN" altLang="zh-CN" dirty="0">
                <a:solidFill>
                  <a:srgbClr val="F8F8F8"/>
                </a:solidFill>
                <a:latin typeface="华文中宋" pitchFamily="2" charset="-122"/>
                <a:ea typeface="华文中宋" pitchFamily="2" charset="-122"/>
              </a:rPr>
              <a:t>发生涉税事宜之前，向扣缴单位或者税务机关提供姓名、国籍或地区、性别、出生年月日、出生地、</a:t>
            </a:r>
            <a:r>
              <a:rPr lang="zh-CN" altLang="zh-CN" dirty="0">
                <a:solidFill>
                  <a:srgbClr val="FFFF00"/>
                </a:solidFill>
                <a:latin typeface="华文中宋" pitchFamily="2" charset="-122"/>
                <a:ea typeface="华文中宋" pitchFamily="2" charset="-122"/>
              </a:rPr>
              <a:t>有效证件类型</a:t>
            </a:r>
            <a:r>
              <a:rPr lang="zh-CN" altLang="zh-CN" dirty="0">
                <a:solidFill>
                  <a:srgbClr val="F8F8F8"/>
                </a:solidFill>
                <a:latin typeface="华文中宋" pitchFamily="2" charset="-122"/>
                <a:ea typeface="华文中宋" pitchFamily="2" charset="-122"/>
              </a:rPr>
              <a:t>及号码等必要信息，由税务机关赋予其纳税人识别号。</a:t>
            </a:r>
            <a:endParaRPr lang="en-US" altLang="zh-CN" dirty="0">
              <a:solidFill>
                <a:srgbClr val="F8F8F8"/>
              </a:solidFill>
              <a:latin typeface="华文中宋" pitchFamily="2" charset="-122"/>
              <a:ea typeface="华文中宋" pitchFamily="2" charset="-122"/>
            </a:endParaRPr>
          </a:p>
          <a:p>
            <a:r>
              <a:rPr lang="en-US" altLang="zh-CN" dirty="0" smtClean="0">
                <a:solidFill>
                  <a:srgbClr val="F8F8F8"/>
                </a:solidFill>
                <a:latin typeface="华文中宋" pitchFamily="2" charset="-122"/>
                <a:ea typeface="华文中宋" pitchFamily="2" charset="-122"/>
              </a:rPr>
              <a:t>      </a:t>
            </a:r>
            <a:r>
              <a:rPr lang="zh-CN" altLang="zh-CN" dirty="0" smtClean="0">
                <a:solidFill>
                  <a:srgbClr val="F8F8F8"/>
                </a:solidFill>
                <a:latin typeface="华文中宋" pitchFamily="2" charset="-122"/>
                <a:ea typeface="华文中宋" pitchFamily="2" charset="-122"/>
              </a:rPr>
              <a:t>后续</a:t>
            </a:r>
            <a:r>
              <a:rPr lang="zh-CN" altLang="zh-CN" dirty="0">
                <a:solidFill>
                  <a:srgbClr val="F8F8F8"/>
                </a:solidFill>
                <a:latin typeface="华文中宋" pitchFamily="2" charset="-122"/>
                <a:ea typeface="华文中宋" pitchFamily="2" charset="-122"/>
              </a:rPr>
              <a:t>办理各项涉税事宜时，只需向扣缴单位或者税务机关提供其纳税人识别号即可，无需重复申请。忘了纳税人识别号，可凭有效身份证件找回</a:t>
            </a:r>
            <a:r>
              <a:rPr lang="zh-CN" altLang="zh-CN" dirty="0" smtClean="0">
                <a:solidFill>
                  <a:srgbClr val="F8F8F8"/>
                </a:solidFill>
                <a:latin typeface="华文中宋" pitchFamily="2" charset="-122"/>
                <a:ea typeface="华文中宋" pitchFamily="2" charset="-122"/>
              </a:rPr>
              <a:t>。</a:t>
            </a:r>
            <a:endParaRPr lang="en-US" altLang="zh-CN" dirty="0" smtClean="0">
              <a:solidFill>
                <a:srgbClr val="F8F8F8"/>
              </a:solidFill>
              <a:latin typeface="华文中宋" pitchFamily="2" charset="-122"/>
              <a:ea typeface="华文中宋" pitchFamily="2" charset="-122"/>
            </a:endParaRPr>
          </a:p>
          <a:p>
            <a:endParaRPr lang="zh-CN" altLang="en-US" dirty="0">
              <a:solidFill>
                <a:srgbClr val="F8F8F8"/>
              </a:solidFill>
              <a:latin typeface="华文中宋" pitchFamily="2" charset="-122"/>
              <a:ea typeface="华文中宋" pitchFamily="2" charset="-122"/>
            </a:endParaRPr>
          </a:p>
        </p:txBody>
      </p:sp>
    </p:spTree>
    <p:extLst>
      <p:ext uri="{BB962C8B-B14F-4D97-AF65-F5344CB8AC3E}">
        <p14:creationId xmlns:p14="http://schemas.microsoft.com/office/powerpoint/2010/main" xmlns="" val="44917151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2433638" y="1855789"/>
            <a:ext cx="1133619" cy="1938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dirty="0">
                <a:solidFill>
                  <a:srgbClr val="0070C0"/>
                </a:solidFill>
                <a:latin typeface="微软雅黑" pitchFamily="34" charset="-122"/>
                <a:ea typeface="微软雅黑" pitchFamily="34" charset="-122"/>
              </a:rPr>
              <a:t>2</a:t>
            </a:r>
            <a:endParaRPr lang="zh-CN" altLang="en-US" sz="12000" b="1" dirty="0">
              <a:solidFill>
                <a:srgbClr val="0070C0"/>
              </a:solidFill>
              <a:latin typeface="微软雅黑" pitchFamily="34" charset="-122"/>
              <a:ea typeface="微软雅黑" pitchFamily="34" charset="-122"/>
            </a:endParaRPr>
          </a:p>
        </p:txBody>
      </p:sp>
      <p:sp>
        <p:nvSpPr>
          <p:cNvPr id="14339" name="TextBox 5"/>
          <p:cNvSpPr txBox="1">
            <a:spLocks noChangeArrowheads="1"/>
          </p:cNvSpPr>
          <p:nvPr/>
        </p:nvSpPr>
        <p:spPr bwMode="auto">
          <a:xfrm>
            <a:off x="1768475" y="2846388"/>
            <a:ext cx="846682" cy="5539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dirty="0">
                <a:solidFill>
                  <a:srgbClr val="0070C0"/>
                </a:solidFill>
              </a:rPr>
              <a:t>part</a:t>
            </a:r>
            <a:endParaRPr lang="zh-CN" altLang="en-US" sz="3000" dirty="0">
              <a:solidFill>
                <a:srgbClr val="0070C0"/>
              </a:solidFill>
            </a:endParaRPr>
          </a:p>
        </p:txBody>
      </p:sp>
      <p:sp>
        <p:nvSpPr>
          <p:cNvPr id="14341" name="TextBox 6"/>
          <p:cNvSpPr txBox="1">
            <a:spLocks noChangeArrowheads="1"/>
          </p:cNvSpPr>
          <p:nvPr/>
        </p:nvSpPr>
        <p:spPr bwMode="auto">
          <a:xfrm>
            <a:off x="3436698" y="2465388"/>
            <a:ext cx="7918267" cy="769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kern="0" dirty="0">
                <a:solidFill>
                  <a:srgbClr val="2B2E30"/>
                </a:solidFill>
                <a:latin typeface="Arial"/>
                <a:ea typeface="微软雅黑"/>
                <a:cs typeface="+mj-cs"/>
              </a:rPr>
              <a:t>专项附加扣除的办理</a:t>
            </a:r>
            <a:endParaRPr lang="zh-CN" altLang="en-US" sz="2600" b="1" dirty="0">
              <a:solidFill>
                <a:srgbClr val="2B2E30"/>
              </a:solidFill>
              <a:latin typeface="微软雅黑" pitchFamily="34" charset="-122"/>
              <a:ea typeface="微软雅黑" pitchFamily="34" charset="-122"/>
            </a:endParaRPr>
          </a:p>
        </p:txBody>
      </p:sp>
      <p:cxnSp>
        <p:nvCxnSpPr>
          <p:cNvPr id="14344" name="直接连接符 10"/>
          <p:cNvCxnSpPr>
            <a:cxnSpLocks noChangeShapeType="1"/>
          </p:cNvCxnSpPr>
          <p:nvPr/>
        </p:nvCxnSpPr>
        <p:spPr bwMode="auto">
          <a:xfrm flipH="1">
            <a:off x="3576639"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4345" name="Freeform 10"/>
          <p:cNvSpPr>
            <a:spLocks/>
          </p:cNvSpPr>
          <p:nvPr/>
        </p:nvSpPr>
        <p:spPr bwMode="auto">
          <a:xfrm>
            <a:off x="1150939" y="2205039"/>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lIns="91428" tIns="45714" rIns="91428" bIns="45714"/>
          <a:lstStyle/>
          <a:p>
            <a:endParaRPr lang="zh-CN" altLang="en-US"/>
          </a:p>
        </p:txBody>
      </p:sp>
    </p:spTree>
    <p:extLst>
      <p:ext uri="{BB962C8B-B14F-4D97-AF65-F5344CB8AC3E}">
        <p14:creationId xmlns:p14="http://schemas.microsoft.com/office/powerpoint/2010/main" xmlns="" val="5415995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02" name="TextBox 22"/>
          <p:cNvSpPr txBox="1">
            <a:spLocks noChangeArrowheads="1"/>
          </p:cNvSpPr>
          <p:nvPr/>
        </p:nvSpPr>
        <p:spPr bwMode="auto">
          <a:xfrm>
            <a:off x="1147763" y="388938"/>
            <a:ext cx="2856848"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8" tIns="45714" rIns="91428" bIns="457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dirty="0">
                <a:latin typeface="微软雅黑" pitchFamily="34" charset="-122"/>
                <a:ea typeface="微软雅黑" pitchFamily="34" charset="-122"/>
              </a:rPr>
              <a:t>2.1</a:t>
            </a:r>
            <a:r>
              <a:rPr lang="zh-CN" altLang="en-US" sz="2000" dirty="0">
                <a:latin typeface="微软雅黑" pitchFamily="34" charset="-122"/>
                <a:ea typeface="微软雅黑" pitchFamily="34" charset="-122"/>
              </a:rPr>
              <a:t>专项附加扣除是什么</a:t>
            </a:r>
          </a:p>
        </p:txBody>
      </p:sp>
      <p:sp>
        <p:nvSpPr>
          <p:cNvPr id="16403" name="五边形 23"/>
          <p:cNvSpPr>
            <a:spLocks noChangeArrowheads="1"/>
          </p:cNvSpPr>
          <p:nvPr/>
        </p:nvSpPr>
        <p:spPr bwMode="auto">
          <a:xfrm>
            <a:off x="0" y="317500"/>
            <a:ext cx="698500" cy="471488"/>
          </a:xfrm>
          <a:prstGeom prst="homePlate">
            <a:avLst>
              <a:gd name="adj" fmla="val 49904"/>
            </a:avLst>
          </a:prstGeom>
          <a:solidFill>
            <a:schemeClr val="accent6">
              <a:lumMod val="50000"/>
            </a:schemeClr>
          </a:solidFill>
          <a:ln>
            <a:noFill/>
          </a:ln>
          <a:extLst/>
        </p:spPr>
        <p:txBody>
          <a:bodyPr lIns="91428" tIns="45714" rIns="91428" bIns="45714"/>
          <a:lstStyle/>
          <a:p>
            <a:endParaRPr lang="zh-CN" altLang="en-US"/>
          </a:p>
        </p:txBody>
      </p:sp>
      <p:sp>
        <p:nvSpPr>
          <p:cNvPr id="16404" name="燕尾形 24"/>
          <p:cNvSpPr>
            <a:spLocks noChangeArrowheads="1"/>
          </p:cNvSpPr>
          <p:nvPr/>
        </p:nvSpPr>
        <p:spPr bwMode="auto">
          <a:xfrm>
            <a:off x="566738" y="317500"/>
            <a:ext cx="431800" cy="471488"/>
          </a:xfrm>
          <a:prstGeom prst="chevron">
            <a:avLst>
              <a:gd name="adj" fmla="val 50000"/>
            </a:avLst>
          </a:prstGeom>
          <a:solidFill>
            <a:srgbClr val="0070C0"/>
          </a:solidFill>
          <a:ln>
            <a:noFill/>
          </a:ln>
          <a:extLst/>
        </p:spPr>
        <p:txBody>
          <a:bodyPr lIns="91428" tIns="45714" rIns="91428" bIns="45714"/>
          <a:lstStyle/>
          <a:p>
            <a:endParaRPr lang="zh-CN" altLang="en-US"/>
          </a:p>
        </p:txBody>
      </p:sp>
      <p:sp>
        <p:nvSpPr>
          <p:cNvPr id="12" name="AutoShape 2"/>
          <p:cNvSpPr>
            <a:spLocks noChangeArrowheads="1"/>
          </p:cNvSpPr>
          <p:nvPr/>
        </p:nvSpPr>
        <p:spPr bwMode="auto">
          <a:xfrm>
            <a:off x="1147763" y="1700808"/>
            <a:ext cx="9648353" cy="2257921"/>
          </a:xfrm>
          <a:prstGeom prst="roundRect">
            <a:avLst>
              <a:gd name="adj" fmla="val 2259"/>
            </a:avLst>
          </a:prstGeom>
          <a:solidFill>
            <a:srgbClr val="0070C0"/>
          </a:solidFill>
          <a:ln w="3175" cmpd="sng">
            <a:solidFill>
              <a:srgbClr val="D7D7D7"/>
            </a:solidFill>
            <a:round/>
            <a:headEnd/>
            <a:tailEnd/>
          </a:ln>
        </p:spPr>
        <p:txBody>
          <a:bodyPr lIns="179976" tIns="45714" rIns="91428" bIns="45714" anchor="ctr"/>
          <a:lstStyle/>
          <a:p>
            <a:pPr>
              <a:lnSpc>
                <a:spcPct val="150000"/>
              </a:lnSpc>
            </a:pPr>
            <a:r>
              <a:rPr lang="en-US" altLang="zh-CN" sz="2000" b="1" dirty="0" smtClean="0">
                <a:solidFill>
                  <a:srgbClr val="F8F8F8"/>
                </a:solidFill>
              </a:rPr>
              <a:t>       </a:t>
            </a:r>
            <a:r>
              <a:rPr lang="zh-CN" altLang="zh-CN" sz="2000" b="1" dirty="0" smtClean="0">
                <a:solidFill>
                  <a:srgbClr val="F8F8F8"/>
                </a:solidFill>
              </a:rPr>
              <a:t>专项附加扣除，是在综合所得基本减除费用标准之上，综合考虑个人负担差异性的一种制度安排，更符合个人所得税基本原理，有利于税制公平。</a:t>
            </a:r>
            <a:endParaRPr lang="zh-CN" altLang="zh-CN" sz="2000" b="1" dirty="0">
              <a:solidFill>
                <a:srgbClr val="F8F8F8"/>
              </a:solidFill>
            </a:endParaRPr>
          </a:p>
        </p:txBody>
      </p:sp>
    </p:spTree>
    <p:extLst>
      <p:ext uri="{BB962C8B-B14F-4D97-AF65-F5344CB8AC3E}">
        <p14:creationId xmlns:p14="http://schemas.microsoft.com/office/powerpoint/2010/main" xmlns="" val="7091267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1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506</TotalTime>
  <Pages>0</Pages>
  <Words>2322</Words>
  <Characters>0</Characters>
  <Application>Microsoft Office PowerPoint</Application>
  <DocSecurity>0</DocSecurity>
  <PresentationFormat>自定义</PresentationFormat>
  <Lines>0</Lines>
  <Paragraphs>262</Paragraphs>
  <Slides>31</Slides>
  <Notes>31</Notes>
  <HiddenSlides>0</HiddenSlides>
  <MMClips>0</MMClips>
  <ScaleCrop>false</ScaleCrop>
  <HeadingPairs>
    <vt:vector size="4" baseType="variant">
      <vt:variant>
        <vt:lpstr>主题</vt:lpstr>
      </vt:variant>
      <vt:variant>
        <vt:i4>3</vt:i4>
      </vt:variant>
      <vt:variant>
        <vt:lpstr>幻灯片标题</vt:lpstr>
      </vt:variant>
      <vt:variant>
        <vt:i4>31</vt:i4>
      </vt:variant>
    </vt:vector>
  </HeadingPairs>
  <TitlesOfParts>
    <vt:vector size="34" baseType="lpstr">
      <vt:lpstr>1_默认设计模板</vt:lpstr>
      <vt:lpstr>2_默认设计模板</vt:lpstr>
      <vt:lpstr>3_默认设计模板</vt:lpstr>
      <vt:lpstr>个人所得税重点征管问题操作预培训</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谢谢大家对税务工作的支持！</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锐旗设计;https://9ppt.taobao.com;尹涛</dc:creator>
  <cp:keywords>锐旗设计；https://9ppt.taobao.com</cp:keywords>
  <cp:lastModifiedBy>王帅</cp:lastModifiedBy>
  <cp:revision>206</cp:revision>
  <dcterms:created xsi:type="dcterms:W3CDTF">2013-01-25T01:44:32Z</dcterms:created>
  <dcterms:modified xsi:type="dcterms:W3CDTF">2018-10-29T02:21:37Z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